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sldIdLst>
    <p:sldId id="315" r:id="rId5"/>
    <p:sldId id="414" r:id="rId6"/>
    <p:sldId id="417" r:id="rId7"/>
    <p:sldId id="418" r:id="rId8"/>
    <p:sldId id="419" r:id="rId9"/>
    <p:sldId id="420" r:id="rId10"/>
    <p:sldId id="421" r:id="rId11"/>
    <p:sldId id="422" r:id="rId12"/>
    <p:sldId id="423" r:id="rId13"/>
    <p:sldId id="424" r:id="rId14"/>
    <p:sldId id="425" r:id="rId15"/>
    <p:sldId id="426" r:id="rId16"/>
    <p:sldId id="388" r:id="rId17"/>
    <p:sldId id="408" r:id="rId18"/>
    <p:sldId id="409" r:id="rId19"/>
    <p:sldId id="412" r:id="rId20"/>
    <p:sldId id="413" r:id="rId21"/>
    <p:sldId id="403" r:id="rId22"/>
    <p:sldId id="389" r:id="rId23"/>
    <p:sldId id="397" r:id="rId24"/>
    <p:sldId id="402" r:id="rId25"/>
    <p:sldId id="382" r:id="rId26"/>
    <p:sldId id="353" r:id="rId27"/>
    <p:sldId id="347" r:id="rId28"/>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pos="7401">
          <p15:clr>
            <a:srgbClr val="A4A3A4"/>
          </p15:clr>
        </p15:guide>
        <p15:guide id="2" orient="horz" pos="41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a Radini" initials="RR" lastIdx="1" clrIdx="0">
    <p:extLst>
      <p:ext uri="{19B8F6BF-5375-455C-9EA6-DF929625EA0E}">
        <p15:presenceInfo xmlns:p15="http://schemas.microsoft.com/office/powerpoint/2012/main" userId="S::radini@istat.it::7d25cf42-785d-4e77-b32e-cb8e020b9c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A2A"/>
    <a:srgbClr val="199CFF"/>
    <a:srgbClr val="0CE4CF"/>
    <a:srgbClr val="79FFB6"/>
    <a:srgbClr val="2BF57D"/>
    <a:srgbClr val="7B7C7E"/>
    <a:srgbClr val="932338"/>
    <a:srgbClr val="636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80759" autoAdjust="0"/>
  </p:normalViewPr>
  <p:slideViewPr>
    <p:cSldViewPr snapToGrid="0" showGuides="1">
      <p:cViewPr varScale="1">
        <p:scale>
          <a:sx n="55" d="100"/>
          <a:sy n="55" d="100"/>
        </p:scale>
        <p:origin x="1208" y="48"/>
      </p:cViewPr>
      <p:guideLst>
        <p:guide pos="7401"/>
        <p:guide orient="horz" pos="4178"/>
      </p:guideLst>
    </p:cSldViewPr>
  </p:slideViewPr>
  <p:outlineViewPr>
    <p:cViewPr>
      <p:scale>
        <a:sx n="33" d="100"/>
        <a:sy n="33" d="100"/>
      </p:scale>
      <p:origin x="0" y="0"/>
    </p:cViewPr>
  </p:outlineViewPr>
  <p:notesTextViewPr>
    <p:cViewPr>
      <p:scale>
        <a:sx n="1" d="1"/>
        <a:sy n="1" d="1"/>
      </p:scale>
      <p:origin x="0" y="0"/>
    </p:cViewPr>
  </p:notesTextViewPr>
  <p:gridSpacing cx="54000" cy="54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5F835E2-227D-43BA-B3A5-E9E433264387}" type="datetimeFigureOut">
              <a:rPr lang="en-US"/>
              <a:pPr>
                <a:defRPr/>
              </a:pPr>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F5F5882C-B867-4FE7-97C9-87FBF93DC802}" type="slidenum">
              <a:rPr lang="en-US"/>
              <a:pPr>
                <a:defRPr/>
              </a:pPr>
              <a:t>‹N›</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1</a:t>
            </a:fld>
            <a:endParaRPr lang="en-US"/>
          </a:p>
        </p:txBody>
      </p:sp>
    </p:spTree>
    <p:extLst>
      <p:ext uri="{BB962C8B-B14F-4D97-AF65-F5344CB8AC3E}">
        <p14:creationId xmlns:p14="http://schemas.microsoft.com/office/powerpoint/2010/main" val="155116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15</a:t>
            </a:fld>
            <a:endParaRPr lang="en-US"/>
          </a:p>
        </p:txBody>
      </p:sp>
    </p:spTree>
    <p:extLst>
      <p:ext uri="{BB962C8B-B14F-4D97-AF65-F5344CB8AC3E}">
        <p14:creationId xmlns:p14="http://schemas.microsoft.com/office/powerpoint/2010/main" val="22733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16</a:t>
            </a:fld>
            <a:endParaRPr lang="en-US"/>
          </a:p>
        </p:txBody>
      </p:sp>
    </p:spTree>
    <p:extLst>
      <p:ext uri="{BB962C8B-B14F-4D97-AF65-F5344CB8AC3E}">
        <p14:creationId xmlns:p14="http://schemas.microsoft.com/office/powerpoint/2010/main" val="590377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17</a:t>
            </a:fld>
            <a:endParaRPr lang="en-US"/>
          </a:p>
        </p:txBody>
      </p:sp>
    </p:spTree>
    <p:extLst>
      <p:ext uri="{BB962C8B-B14F-4D97-AF65-F5344CB8AC3E}">
        <p14:creationId xmlns:p14="http://schemas.microsoft.com/office/powerpoint/2010/main" val="3296014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18</a:t>
            </a:fld>
            <a:endParaRPr lang="en-US"/>
          </a:p>
        </p:txBody>
      </p:sp>
    </p:spTree>
    <p:extLst>
      <p:ext uri="{BB962C8B-B14F-4D97-AF65-F5344CB8AC3E}">
        <p14:creationId xmlns:p14="http://schemas.microsoft.com/office/powerpoint/2010/main" val="1207265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19</a:t>
            </a:fld>
            <a:endParaRPr lang="en-US"/>
          </a:p>
        </p:txBody>
      </p:sp>
    </p:spTree>
    <p:extLst>
      <p:ext uri="{BB962C8B-B14F-4D97-AF65-F5344CB8AC3E}">
        <p14:creationId xmlns:p14="http://schemas.microsoft.com/office/powerpoint/2010/main" val="1265296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20</a:t>
            </a:fld>
            <a:endParaRPr lang="en-US"/>
          </a:p>
        </p:txBody>
      </p:sp>
    </p:spTree>
    <p:extLst>
      <p:ext uri="{BB962C8B-B14F-4D97-AF65-F5344CB8AC3E}">
        <p14:creationId xmlns:p14="http://schemas.microsoft.com/office/powerpoint/2010/main" val="962507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21</a:t>
            </a:fld>
            <a:endParaRPr lang="en-US"/>
          </a:p>
        </p:txBody>
      </p:sp>
    </p:spTree>
    <p:extLst>
      <p:ext uri="{BB962C8B-B14F-4D97-AF65-F5344CB8AC3E}">
        <p14:creationId xmlns:p14="http://schemas.microsoft.com/office/powerpoint/2010/main" val="1989503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22</a:t>
            </a:fld>
            <a:endParaRPr lang="en-US"/>
          </a:p>
        </p:txBody>
      </p:sp>
    </p:spTree>
    <p:extLst>
      <p:ext uri="{BB962C8B-B14F-4D97-AF65-F5344CB8AC3E}">
        <p14:creationId xmlns:p14="http://schemas.microsoft.com/office/powerpoint/2010/main" val="1777072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23</a:t>
            </a:fld>
            <a:endParaRPr lang="en-US"/>
          </a:p>
        </p:txBody>
      </p:sp>
    </p:spTree>
    <p:extLst>
      <p:ext uri="{BB962C8B-B14F-4D97-AF65-F5344CB8AC3E}">
        <p14:creationId xmlns:p14="http://schemas.microsoft.com/office/powerpoint/2010/main" val="2006827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24</a:t>
            </a:fld>
            <a:endParaRPr lang="en-US"/>
          </a:p>
        </p:txBody>
      </p:sp>
    </p:spTree>
    <p:extLst>
      <p:ext uri="{BB962C8B-B14F-4D97-AF65-F5344CB8AC3E}">
        <p14:creationId xmlns:p14="http://schemas.microsoft.com/office/powerpoint/2010/main" val="3972106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2</a:t>
            </a:fld>
            <a:endParaRPr lang="en-US"/>
          </a:p>
        </p:txBody>
      </p:sp>
    </p:spTree>
    <p:extLst>
      <p:ext uri="{BB962C8B-B14F-4D97-AF65-F5344CB8AC3E}">
        <p14:creationId xmlns:p14="http://schemas.microsoft.com/office/powerpoint/2010/main" val="1181705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3D4C2EC5-7EC3-4746-BCB3-FF534DC1F460}" type="slidenum">
              <a:rPr lang="en-US" smtClean="0"/>
              <a:t>4</a:t>
            </a:fld>
            <a:endParaRPr lang="en-US"/>
          </a:p>
        </p:txBody>
      </p:sp>
    </p:spTree>
    <p:extLst>
      <p:ext uri="{BB962C8B-B14F-4D97-AF65-F5344CB8AC3E}">
        <p14:creationId xmlns:p14="http://schemas.microsoft.com/office/powerpoint/2010/main" val="2559959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Capture a persistent decline in the sentiment following the imposition of lockdown on 7th March 2020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Highlights three macro-periods with different levels of sentiment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Is always negative</a:t>
            </a:r>
          </a:p>
          <a:p>
            <a:endParaRPr lang="en-GB" dirty="0"/>
          </a:p>
        </p:txBody>
      </p:sp>
      <p:sp>
        <p:nvSpPr>
          <p:cNvPr id="4" name="Segnaposto numero diapositiva 3"/>
          <p:cNvSpPr>
            <a:spLocks noGrp="1"/>
          </p:cNvSpPr>
          <p:nvPr>
            <p:ph type="sldNum" sz="quarter" idx="5"/>
          </p:nvPr>
        </p:nvSpPr>
        <p:spPr/>
        <p:txBody>
          <a:bodyPr/>
          <a:lstStyle/>
          <a:p>
            <a:fld id="{3D4C2EC5-7EC3-4746-BCB3-FF534DC1F460}" type="slidenum">
              <a:rPr lang="en-US" smtClean="0"/>
              <a:t>7</a:t>
            </a:fld>
            <a:endParaRPr lang="en-US"/>
          </a:p>
        </p:txBody>
      </p:sp>
    </p:spTree>
    <p:extLst>
      <p:ext uri="{BB962C8B-B14F-4D97-AF65-F5344CB8AC3E}">
        <p14:creationId xmlns:p14="http://schemas.microsoft.com/office/powerpoint/2010/main" val="3111725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D4C2EC5-7EC3-4746-BCB3-FF534DC1F460}" type="slidenum">
              <a:rPr lang="en-US" smtClean="0"/>
              <a:t>8</a:t>
            </a:fld>
            <a:endParaRPr lang="en-US"/>
          </a:p>
        </p:txBody>
      </p:sp>
    </p:spTree>
    <p:extLst>
      <p:ext uri="{BB962C8B-B14F-4D97-AF65-F5344CB8AC3E}">
        <p14:creationId xmlns:p14="http://schemas.microsoft.com/office/powerpoint/2010/main" val="2548163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3D4C2EC5-7EC3-4746-BCB3-FF534DC1F460}" type="slidenum">
              <a:rPr lang="en-US" smtClean="0"/>
              <a:t>9</a:t>
            </a:fld>
            <a:endParaRPr lang="en-US"/>
          </a:p>
        </p:txBody>
      </p:sp>
    </p:spTree>
    <p:extLst>
      <p:ext uri="{BB962C8B-B14F-4D97-AF65-F5344CB8AC3E}">
        <p14:creationId xmlns:p14="http://schemas.microsoft.com/office/powerpoint/2010/main" val="315163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To </a:t>
            </a:r>
            <a:r>
              <a:rPr lang="it-IT" dirty="0" err="1"/>
              <a:t>find</a:t>
            </a:r>
            <a:r>
              <a:rPr lang="it-IT" dirty="0"/>
              <a:t> </a:t>
            </a:r>
            <a:r>
              <a:rPr lang="it-IT" dirty="0" err="1"/>
              <a:t>furhter</a:t>
            </a:r>
            <a:r>
              <a:rPr lang="it-IT" dirty="0"/>
              <a:t> </a:t>
            </a:r>
            <a:r>
              <a:rPr lang="it-IT" dirty="0" err="1"/>
              <a:t>confirmation</a:t>
            </a:r>
            <a:r>
              <a:rPr lang="it-IT" dirty="0"/>
              <a:t> </a:t>
            </a:r>
            <a:r>
              <a:rPr lang="it-IT" dirty="0" err="1"/>
              <a:t>about</a:t>
            </a:r>
            <a:r>
              <a:rPr lang="it-IT" dirty="0"/>
              <a:t> </a:t>
            </a:r>
            <a:r>
              <a:rPr lang="it-IT" dirty="0" err="1"/>
              <a:t>this</a:t>
            </a:r>
            <a:r>
              <a:rPr lang="it-IT" dirty="0"/>
              <a:t> </a:t>
            </a:r>
            <a:r>
              <a:rPr lang="it-IT" dirty="0" err="1"/>
              <a:t>evidence</a:t>
            </a:r>
            <a:r>
              <a:rPr lang="it-IT" dirty="0"/>
              <a:t>, </a:t>
            </a:r>
            <a:r>
              <a:rPr lang="it-IT" dirty="0" err="1"/>
              <a:t>we</a:t>
            </a:r>
            <a:r>
              <a:rPr lang="it-IT" dirty="0"/>
              <a:t> </a:t>
            </a:r>
            <a:r>
              <a:rPr lang="it-IT" dirty="0" err="1"/>
              <a:t>should</a:t>
            </a:r>
            <a:r>
              <a:rPr lang="it-IT" dirty="0"/>
              <a:t> look </a:t>
            </a:r>
            <a:r>
              <a:rPr lang="it-IT" dirty="0" err="1"/>
              <a:t>at</a:t>
            </a:r>
            <a:r>
              <a:rPr lang="it-IT" dirty="0"/>
              <a:t> the minimum and maximum points</a:t>
            </a:r>
            <a:endParaRPr lang="en-GB" dirty="0"/>
          </a:p>
        </p:txBody>
      </p:sp>
      <p:sp>
        <p:nvSpPr>
          <p:cNvPr id="4" name="Segnaposto numero diapositiva 3"/>
          <p:cNvSpPr>
            <a:spLocks noGrp="1"/>
          </p:cNvSpPr>
          <p:nvPr>
            <p:ph type="sldNum" sz="quarter" idx="5"/>
          </p:nvPr>
        </p:nvSpPr>
        <p:spPr/>
        <p:txBody>
          <a:bodyPr/>
          <a:lstStyle/>
          <a:p>
            <a:fld id="{3D4C2EC5-7EC3-4746-BCB3-FF534DC1F460}" type="slidenum">
              <a:rPr lang="en-US" smtClean="0"/>
              <a:t>10</a:t>
            </a:fld>
            <a:endParaRPr lang="en-US"/>
          </a:p>
        </p:txBody>
      </p:sp>
    </p:spTree>
    <p:extLst>
      <p:ext uri="{BB962C8B-B14F-4D97-AF65-F5344CB8AC3E}">
        <p14:creationId xmlns:p14="http://schemas.microsoft.com/office/powerpoint/2010/main" val="1318699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13</a:t>
            </a:fld>
            <a:endParaRPr lang="en-US"/>
          </a:p>
        </p:txBody>
      </p:sp>
    </p:spTree>
    <p:extLst>
      <p:ext uri="{BB962C8B-B14F-4D97-AF65-F5344CB8AC3E}">
        <p14:creationId xmlns:p14="http://schemas.microsoft.com/office/powerpoint/2010/main" val="3716438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14</a:t>
            </a:fld>
            <a:endParaRPr lang="en-US"/>
          </a:p>
        </p:txBody>
      </p:sp>
    </p:spTree>
    <p:extLst>
      <p:ext uri="{BB962C8B-B14F-4D97-AF65-F5344CB8AC3E}">
        <p14:creationId xmlns:p14="http://schemas.microsoft.com/office/powerpoint/2010/main" val="217071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1070" y="2621956"/>
            <a:ext cx="9818337" cy="2782819"/>
          </a:xfrm>
          <a:effectLst/>
        </p:spPr>
        <p:txBody>
          <a:bodyPr lIns="0" tIns="0" rIns="0" bIns="0" anchor="ctr">
            <a:normAutofit/>
          </a:bodyPr>
          <a:lstStyle>
            <a:lvl1pPr>
              <a:lnSpc>
                <a:spcPts val="3600"/>
              </a:lnSpc>
              <a:defRPr sz="3400" b="0" cap="none">
                <a:solidFill>
                  <a:srgbClr val="C00000"/>
                </a:solidFill>
                <a:latin typeface="Arial Narrow" panose="020B0606020202030204" pitchFamily="34" charset="0"/>
              </a:defRPr>
            </a:lvl1pPr>
          </a:lstStyle>
          <a:p>
            <a:r>
              <a:rPr lang="it-IT" dirty="0"/>
              <a:t>FARE CLIC PER MODIFICARE LO STILE DEL TITOLO DELLO SCHEMA FARE CLIC PER MODIFICARE LO STILE DEL TITOLO DELLO SCHEMA</a:t>
            </a:r>
            <a:endParaRPr lang="en-US" dirty="0"/>
          </a:p>
        </p:txBody>
      </p:sp>
      <p:sp>
        <p:nvSpPr>
          <p:cNvPr id="9" name="Text Placeholder 2">
            <a:extLst>
              <a:ext uri="{FF2B5EF4-FFF2-40B4-BE49-F238E27FC236}">
                <a16:creationId xmlns:a16="http://schemas.microsoft.com/office/drawing/2014/main" id="{384E50FF-EF10-4A0E-8686-237E66B249CE}"/>
              </a:ext>
            </a:extLst>
          </p:cNvPr>
          <p:cNvSpPr>
            <a:spLocks noGrp="1"/>
          </p:cNvSpPr>
          <p:nvPr>
            <p:ph type="body" idx="1"/>
          </p:nvPr>
        </p:nvSpPr>
        <p:spPr>
          <a:xfrm>
            <a:off x="469184" y="6495314"/>
            <a:ext cx="7481115" cy="179536"/>
          </a:xfrm>
        </p:spPr>
        <p:txBody>
          <a:bodyPr wrap="square" lIns="0" tIns="0" rIns="0" bIns="0">
            <a:spAutoFit/>
          </a:bodyPr>
          <a:lstStyle>
            <a:lvl1pPr marL="0" indent="0">
              <a:lnSpc>
                <a:spcPts val="1400"/>
              </a:lnSpc>
              <a:spcAft>
                <a:spcPts val="200"/>
              </a:spcAft>
              <a:buNone/>
              <a:defRPr sz="11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0" name="Text Placeholder 2">
            <a:extLst>
              <a:ext uri="{FF2B5EF4-FFF2-40B4-BE49-F238E27FC236}">
                <a16:creationId xmlns:a16="http://schemas.microsoft.com/office/drawing/2014/main" id="{771492F8-659D-4E4C-A49D-B7C567539112}"/>
              </a:ext>
            </a:extLst>
          </p:cNvPr>
          <p:cNvSpPr>
            <a:spLocks noGrp="1"/>
          </p:cNvSpPr>
          <p:nvPr>
            <p:ph type="body" idx="10"/>
          </p:nvPr>
        </p:nvSpPr>
        <p:spPr>
          <a:xfrm>
            <a:off x="469185" y="1287956"/>
            <a:ext cx="3689746" cy="216000"/>
          </a:xfrm>
        </p:spPr>
        <p:txBody>
          <a:bodyPr lIns="0" tIns="0" rIns="0" bIns="0">
            <a:noAutofit/>
          </a:bodyPr>
          <a:lstStyle>
            <a:lvl1pPr marL="0" indent="0">
              <a:lnSpc>
                <a:spcPts val="1500"/>
              </a:lnSpc>
              <a:spcAft>
                <a:spcPts val="600"/>
              </a:spcAft>
              <a:buNone/>
              <a:defRPr lang="it-IT" sz="1200" dirty="0">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3" name="Text Placeholder 2">
            <a:extLst>
              <a:ext uri="{FF2B5EF4-FFF2-40B4-BE49-F238E27FC236}">
                <a16:creationId xmlns:a16="http://schemas.microsoft.com/office/drawing/2014/main" id="{384E50FF-EF10-4A0E-8686-237E66B249CE}"/>
              </a:ext>
            </a:extLst>
          </p:cNvPr>
          <p:cNvSpPr>
            <a:spLocks noGrp="1"/>
          </p:cNvSpPr>
          <p:nvPr>
            <p:ph type="body" idx="11" hasCustomPrompt="1"/>
          </p:nvPr>
        </p:nvSpPr>
        <p:spPr>
          <a:xfrm>
            <a:off x="469184" y="1522956"/>
            <a:ext cx="3689747" cy="1080000"/>
          </a:xfrm>
        </p:spPr>
        <p:txBody>
          <a:bodyPr lIns="0" tIns="0" rIns="0" bIns="0" anchor="t" anchorCtr="0">
            <a:noAutofit/>
          </a:bodyPr>
          <a:lstStyle>
            <a:lvl1pPr marL="0" indent="0">
              <a:lnSpc>
                <a:spcPct val="100000"/>
              </a:lnSpc>
              <a:spcAft>
                <a:spcPts val="0"/>
              </a:spcAft>
              <a:buNone/>
              <a:defRPr sz="2000" b="0">
                <a:solidFill>
                  <a:srgbClr val="63646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a:t>
            </a:r>
          </a:p>
        </p:txBody>
      </p:sp>
      <p:sp>
        <p:nvSpPr>
          <p:cNvPr id="11" name="Text Placeholder 2">
            <a:extLst>
              <a:ext uri="{FF2B5EF4-FFF2-40B4-BE49-F238E27FC236}">
                <a16:creationId xmlns:a16="http://schemas.microsoft.com/office/drawing/2014/main" id="{384E50FF-EF10-4A0E-8686-237E66B249CE}"/>
              </a:ext>
            </a:extLst>
          </p:cNvPr>
          <p:cNvSpPr>
            <a:spLocks noGrp="1"/>
          </p:cNvSpPr>
          <p:nvPr>
            <p:ph type="body" idx="12" hasCustomPrompt="1"/>
          </p:nvPr>
        </p:nvSpPr>
        <p:spPr>
          <a:xfrm>
            <a:off x="469184" y="6297672"/>
            <a:ext cx="7481115" cy="188513"/>
          </a:xfrm>
        </p:spPr>
        <p:txBody>
          <a:bodyPr wrap="square" lIns="0" tIns="0" rIns="0" bIns="0">
            <a:spAutoFit/>
          </a:bodyPr>
          <a:lstStyle>
            <a:lvl1pPr marL="0" indent="0">
              <a:lnSpc>
                <a:spcPts val="1400"/>
              </a:lnSpc>
              <a:spcAft>
                <a:spcPts val="200"/>
              </a:spcAft>
              <a:buNone/>
              <a:defRPr sz="1400" b="0">
                <a:solidFill>
                  <a:schemeClr val="tx1">
                    <a:lumMod val="65000"/>
                    <a:lumOff val="35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12" name="Rectangle 8">
            <a:extLst>
              <a:ext uri="{FF2B5EF4-FFF2-40B4-BE49-F238E27FC236}">
                <a16:creationId xmlns:a16="http://schemas.microsoft.com/office/drawing/2014/main" id="{A8FC9CB7-7D84-419A-988C-7B8817E18EDB}"/>
              </a:ext>
            </a:extLst>
          </p:cNvPr>
          <p:cNvSpPr/>
          <p:nvPr userDrawn="1"/>
        </p:nvSpPr>
        <p:spPr>
          <a:xfrm>
            <a:off x="463550" y="0"/>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F57BA760-D00A-4F5B-B978-07F3F810367F}"/>
              </a:ext>
            </a:extLst>
          </p:cNvPr>
          <p:cNvSpPr/>
          <p:nvPr userDrawn="1"/>
        </p:nvSpPr>
        <p:spPr>
          <a:xfrm>
            <a:off x="4251325" y="0"/>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4" name="Immagine 3">
            <a:extLst>
              <a:ext uri="{FF2B5EF4-FFF2-40B4-BE49-F238E27FC236}">
                <a16:creationId xmlns:a16="http://schemas.microsoft.com/office/drawing/2014/main" id="{617FA033-79E9-4921-B88E-03D9DAACCE5F}"/>
              </a:ext>
            </a:extLst>
          </p:cNvPr>
          <p:cNvPicPr>
            <a:picLocks noChangeAspect="1"/>
          </p:cNvPicPr>
          <p:nvPr userDrawn="1"/>
        </p:nvPicPr>
        <p:blipFill>
          <a:blip r:embed="rId2"/>
          <a:stretch>
            <a:fillRect/>
          </a:stretch>
        </p:blipFill>
        <p:spPr>
          <a:xfrm>
            <a:off x="8550841" y="637832"/>
            <a:ext cx="2700000" cy="461927"/>
          </a:xfrm>
          <a:prstGeom prst="rect">
            <a:avLst/>
          </a:prstGeom>
        </p:spPr>
      </p:pic>
      <p:sp>
        <p:nvSpPr>
          <p:cNvPr id="16" name="Rectangle 9">
            <a:extLst>
              <a:ext uri="{FF2B5EF4-FFF2-40B4-BE49-F238E27FC236}">
                <a16:creationId xmlns:a16="http://schemas.microsoft.com/office/drawing/2014/main" id="{821E4C3A-67D5-4B9E-B373-7B560EA0839E}"/>
              </a:ext>
            </a:extLst>
          </p:cNvPr>
          <p:cNvSpPr/>
          <p:nvPr userDrawn="1"/>
        </p:nvSpPr>
        <p:spPr>
          <a:xfrm>
            <a:off x="8037513" y="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5599829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ue immagini affiancate">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C2F57ACB-1A9A-42A2-B0B9-3C24FCCE916F}"/>
              </a:ext>
            </a:extLst>
          </p:cNvPr>
          <p:cNvSpPr/>
          <p:nvPr userDrawn="1"/>
        </p:nvSpPr>
        <p:spPr>
          <a:xfrm>
            <a:off x="471488" y="1571124"/>
            <a:ext cx="5472112" cy="43920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21" name="Text Placeholder 3">
            <a:extLst>
              <a:ext uri="{FF2B5EF4-FFF2-40B4-BE49-F238E27FC236}">
                <a16:creationId xmlns:a16="http://schemas.microsoft.com/office/drawing/2014/main" id="{A0C542E8-A419-4B8E-8AE4-1D0DC75ADF26}"/>
              </a:ext>
            </a:extLst>
          </p:cNvPr>
          <p:cNvSpPr>
            <a:spLocks noGrp="1"/>
          </p:cNvSpPr>
          <p:nvPr>
            <p:ph type="body" sz="half" idx="12" hasCustomPrompt="1"/>
          </p:nvPr>
        </p:nvSpPr>
        <p:spPr>
          <a:xfrm>
            <a:off x="562922" y="1691683"/>
            <a:ext cx="5304733" cy="387373"/>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2" name="Content Placeholder 3">
            <a:extLst>
              <a:ext uri="{FF2B5EF4-FFF2-40B4-BE49-F238E27FC236}">
                <a16:creationId xmlns:a16="http://schemas.microsoft.com/office/drawing/2014/main" id="{3F3446B5-6360-4947-B444-A1DBFD655274}"/>
              </a:ext>
            </a:extLst>
          </p:cNvPr>
          <p:cNvSpPr>
            <a:spLocks noGrp="1"/>
          </p:cNvSpPr>
          <p:nvPr>
            <p:ph sz="half" idx="13"/>
          </p:nvPr>
        </p:nvSpPr>
        <p:spPr>
          <a:xfrm>
            <a:off x="562922" y="2172243"/>
            <a:ext cx="5304733" cy="3668732"/>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20" name="Rectangle 8">
            <a:extLst>
              <a:ext uri="{FF2B5EF4-FFF2-40B4-BE49-F238E27FC236}">
                <a16:creationId xmlns:a16="http://schemas.microsoft.com/office/drawing/2014/main" id="{D17306DB-EF2B-46DB-BE4C-67BA4581EC8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27663729-5A18-460D-BCC5-1C121255BEC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9">
            <a:extLst>
              <a:ext uri="{FF2B5EF4-FFF2-40B4-BE49-F238E27FC236}">
                <a16:creationId xmlns:a16="http://schemas.microsoft.com/office/drawing/2014/main" id="{88AE038F-3265-4340-AFAF-203DBF97366C}"/>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5" name="Immagine 24">
            <a:extLst>
              <a:ext uri="{FF2B5EF4-FFF2-40B4-BE49-F238E27FC236}">
                <a16:creationId xmlns:a16="http://schemas.microsoft.com/office/drawing/2014/main" id="{5203E877-BB68-4C3E-A95D-262A3B3831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ooter Placeholder 4">
            <a:extLst>
              <a:ext uri="{FF2B5EF4-FFF2-40B4-BE49-F238E27FC236}">
                <a16:creationId xmlns:a16="http://schemas.microsoft.com/office/drawing/2014/main" id="{DDB77A0D-9AB4-48A1-82C5-A09A7D4F72D4}"/>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9" name="Slide Number Placeholder 5">
            <a:extLst>
              <a:ext uri="{FF2B5EF4-FFF2-40B4-BE49-F238E27FC236}">
                <a16:creationId xmlns:a16="http://schemas.microsoft.com/office/drawing/2014/main" id="{ABB3C7F1-D02D-4858-A51B-B1211EF06EF0}"/>
              </a:ext>
            </a:extLst>
          </p:cNvPr>
          <p:cNvSpPr>
            <a:spLocks noGrp="1"/>
          </p:cNvSpPr>
          <p:nvPr>
            <p:ph type="sldNum" sz="quarter" idx="14"/>
          </p:nvPr>
        </p:nvSpPr>
        <p:spPr>
          <a:xfrm>
            <a:off x="323469" y="6405108"/>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30" name="Rettangolo 29">
            <a:extLst>
              <a:ext uri="{FF2B5EF4-FFF2-40B4-BE49-F238E27FC236}">
                <a16:creationId xmlns:a16="http://schemas.microsoft.com/office/drawing/2014/main" id="{2E11952F-B65E-4BC4-A306-BA5F2E5E1051}"/>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1" name="Text Placeholder 3">
            <a:extLst>
              <a:ext uri="{FF2B5EF4-FFF2-40B4-BE49-F238E27FC236}">
                <a16:creationId xmlns:a16="http://schemas.microsoft.com/office/drawing/2014/main" id="{10FF5994-804D-479E-8547-F402AE8DD1DD}"/>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32" name="Content Placeholder 3">
            <a:extLst>
              <a:ext uri="{FF2B5EF4-FFF2-40B4-BE49-F238E27FC236}">
                <a16:creationId xmlns:a16="http://schemas.microsoft.com/office/drawing/2014/main" id="{4C0547B4-6D28-4C23-830C-984AB52D9776}"/>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7432050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dascalia+grafico o tavola gran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83042" cy="662557"/>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Content Placeholder 3"/>
          <p:cNvSpPr>
            <a:spLocks noGrp="1"/>
          </p:cNvSpPr>
          <p:nvPr>
            <p:ph sz="half" idx="2"/>
          </p:nvPr>
        </p:nvSpPr>
        <p:spPr>
          <a:xfrm>
            <a:off x="463786" y="2319687"/>
            <a:ext cx="11283042" cy="3630263"/>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pic>
        <p:nvPicPr>
          <p:cNvPr id="13" name="Immagine 12">
            <a:extLst>
              <a:ext uri="{FF2B5EF4-FFF2-40B4-BE49-F238E27FC236}">
                <a16:creationId xmlns:a16="http://schemas.microsoft.com/office/drawing/2014/main" id="{D0FB10A6-C138-494B-9E13-24A27B8289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4">
            <a:extLst>
              <a:ext uri="{FF2B5EF4-FFF2-40B4-BE49-F238E27FC236}">
                <a16:creationId xmlns:a16="http://schemas.microsoft.com/office/drawing/2014/main" id="{A4B33C25-F53C-40FF-87FE-5A1021509E50}"/>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7" name="Rectangle 8">
            <a:extLst>
              <a:ext uri="{FF2B5EF4-FFF2-40B4-BE49-F238E27FC236}">
                <a16:creationId xmlns:a16="http://schemas.microsoft.com/office/drawing/2014/main" id="{96897485-CF07-4D6A-ABB8-A29D7DC5710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0">
            <a:extLst>
              <a:ext uri="{FF2B5EF4-FFF2-40B4-BE49-F238E27FC236}">
                <a16:creationId xmlns:a16="http://schemas.microsoft.com/office/drawing/2014/main" id="{BC91E05A-8494-49B6-B257-61F68DA8B315}"/>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422199A7-2A62-43D5-872A-CD0B9A3D6E61}"/>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0" name="Slide Number Placeholder 5">
            <a:extLst>
              <a:ext uri="{FF2B5EF4-FFF2-40B4-BE49-F238E27FC236}">
                <a16:creationId xmlns:a16="http://schemas.microsoft.com/office/drawing/2014/main" id="{1B2ED1D9-25D5-4BB7-87C2-D519D9336366}"/>
              </a:ext>
            </a:extLst>
          </p:cNvPr>
          <p:cNvSpPr>
            <a:spLocks noGrp="1"/>
          </p:cNvSpPr>
          <p:nvPr>
            <p:ph type="sldNum" sz="quarter" idx="14"/>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69949798"/>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8A4B74D-95FF-4ECC-AED0-C183993F87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48324380-A91B-40DB-8B06-87F1716A8EF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9" name="Slide Number Placeholder 5">
            <a:extLst>
              <a:ext uri="{FF2B5EF4-FFF2-40B4-BE49-F238E27FC236}">
                <a16:creationId xmlns:a16="http://schemas.microsoft.com/office/drawing/2014/main" id="{9376CEDB-6160-4575-AAD8-45EA5C0ED54C}"/>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2942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ngraziamenti">
    <p:spTree>
      <p:nvGrpSpPr>
        <p:cNvPr id="1" name=""/>
        <p:cNvGrpSpPr/>
        <p:nvPr/>
      </p:nvGrpSpPr>
      <p:grpSpPr>
        <a:xfrm>
          <a:off x="0" y="0"/>
          <a:ext cx="0" cy="0"/>
          <a:chOff x="0" y="0"/>
          <a:chExt cx="0" cy="0"/>
        </a:xfrm>
      </p:grpSpPr>
      <p:sp>
        <p:nvSpPr>
          <p:cNvPr id="2" name="Title 1"/>
          <p:cNvSpPr>
            <a:spLocks noGrp="1"/>
          </p:cNvSpPr>
          <p:nvPr>
            <p:ph type="ctrTitle"/>
          </p:nvPr>
        </p:nvSpPr>
        <p:spPr>
          <a:xfrm>
            <a:off x="463786" y="1796902"/>
            <a:ext cx="11283042" cy="1839433"/>
          </a:xfrm>
          <a:effectLst/>
        </p:spPr>
        <p:txBody>
          <a:bodyPr anchor="ctr">
            <a:noAutofit/>
          </a:bodyPr>
          <a:lstStyle>
            <a:lvl1pPr algn="ctr">
              <a:defRPr sz="7000" b="0" cap="none">
                <a:solidFill>
                  <a:schemeClr val="tx1">
                    <a:lumMod val="50000"/>
                    <a:lumOff val="50000"/>
                  </a:schemeClr>
                </a:solidFill>
              </a:defRPr>
            </a:lvl1pPr>
          </a:lstStyle>
          <a:p>
            <a:endParaRPr lang="en-US" dirty="0"/>
          </a:p>
        </p:txBody>
      </p:sp>
      <p:sp>
        <p:nvSpPr>
          <p:cNvPr id="10" name="Text Placeholder 2">
            <a:extLst>
              <a:ext uri="{FF2B5EF4-FFF2-40B4-BE49-F238E27FC236}">
                <a16:creationId xmlns:a16="http://schemas.microsoft.com/office/drawing/2014/main" id="{05894EA2-4831-F84E-BBDE-8E89A351653C}"/>
              </a:ext>
            </a:extLst>
          </p:cNvPr>
          <p:cNvSpPr>
            <a:spLocks noGrp="1"/>
          </p:cNvSpPr>
          <p:nvPr>
            <p:ph type="body" idx="1"/>
          </p:nvPr>
        </p:nvSpPr>
        <p:spPr>
          <a:xfrm>
            <a:off x="3296093" y="3683529"/>
            <a:ext cx="5624623" cy="423612"/>
          </a:xfrm>
        </p:spPr>
        <p:txBody>
          <a:bodyPr spcCol="360000" anchor="ctr">
            <a:noAutofit/>
          </a:bodyPr>
          <a:lstStyle>
            <a:lvl1pPr marL="0" indent="0" algn="ctr">
              <a:buNone/>
              <a:defRPr sz="18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8" name="Rectangle 8">
            <a:extLst>
              <a:ext uri="{FF2B5EF4-FFF2-40B4-BE49-F238E27FC236}">
                <a16:creationId xmlns:a16="http://schemas.microsoft.com/office/drawing/2014/main" id="{02837C0E-8F15-489B-800B-6F1CBBB23F06}"/>
              </a:ext>
            </a:extLst>
          </p:cNvPr>
          <p:cNvSpPr/>
          <p:nvPr userDrawn="1"/>
        </p:nvSpPr>
        <p:spPr>
          <a:xfrm>
            <a:off x="463550" y="5773825"/>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0">
            <a:extLst>
              <a:ext uri="{FF2B5EF4-FFF2-40B4-BE49-F238E27FC236}">
                <a16:creationId xmlns:a16="http://schemas.microsoft.com/office/drawing/2014/main" id="{1C3885B9-D4F0-42E8-A6EE-EB419237E845}"/>
              </a:ext>
            </a:extLst>
          </p:cNvPr>
          <p:cNvSpPr/>
          <p:nvPr userDrawn="1"/>
        </p:nvSpPr>
        <p:spPr>
          <a:xfrm>
            <a:off x="4251325" y="5773825"/>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11" name="Immagine 10">
            <a:extLst>
              <a:ext uri="{FF2B5EF4-FFF2-40B4-BE49-F238E27FC236}">
                <a16:creationId xmlns:a16="http://schemas.microsoft.com/office/drawing/2014/main" id="{1F54AFB7-6D67-44BA-975B-F9E2C29BB466}"/>
              </a:ext>
            </a:extLst>
          </p:cNvPr>
          <p:cNvPicPr>
            <a:picLocks noChangeAspect="1"/>
          </p:cNvPicPr>
          <p:nvPr userDrawn="1"/>
        </p:nvPicPr>
        <p:blipFill>
          <a:blip r:embed="rId2"/>
          <a:stretch>
            <a:fillRect/>
          </a:stretch>
        </p:blipFill>
        <p:spPr>
          <a:xfrm>
            <a:off x="8550841" y="6092375"/>
            <a:ext cx="2700000" cy="461927"/>
          </a:xfrm>
          <a:prstGeom prst="rect">
            <a:avLst/>
          </a:prstGeom>
        </p:spPr>
      </p:pic>
      <p:sp>
        <p:nvSpPr>
          <p:cNvPr id="12" name="Rectangle 9">
            <a:extLst>
              <a:ext uri="{FF2B5EF4-FFF2-40B4-BE49-F238E27FC236}">
                <a16:creationId xmlns:a16="http://schemas.microsoft.com/office/drawing/2014/main" id="{B4CD4512-1FFA-4544-ACEE-31F0A9CA9D05}"/>
              </a:ext>
            </a:extLst>
          </p:cNvPr>
          <p:cNvSpPr/>
          <p:nvPr userDrawn="1"/>
        </p:nvSpPr>
        <p:spPr>
          <a:xfrm>
            <a:off x="8037513" y="679085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47396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3B077D-E2F2-9B81-2B14-7509866D9D58}"/>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F428F05-6DEC-5A17-94CF-38936DA61B4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DBC66AF-40C9-5850-EAFC-31347C7D8EB3}"/>
              </a:ext>
            </a:extLst>
          </p:cNvPr>
          <p:cNvSpPr>
            <a:spLocks noGrp="1"/>
          </p:cNvSpPr>
          <p:nvPr>
            <p:ph type="dt" sz="half" idx="10"/>
          </p:nvPr>
        </p:nvSpPr>
        <p:spPr/>
        <p:txBody>
          <a:bodyPr/>
          <a:lstStyle/>
          <a:p>
            <a:fld id="{C911DCB7-242E-460E-8FCE-39F39AE11BA0}" type="datetimeFigureOut">
              <a:rPr lang="en-US" smtClean="0"/>
              <a:t>11/10/2025</a:t>
            </a:fld>
            <a:endParaRPr lang="en-US"/>
          </a:p>
        </p:txBody>
      </p:sp>
      <p:sp>
        <p:nvSpPr>
          <p:cNvPr id="5" name="Segnaposto piè di pagina 4">
            <a:extLst>
              <a:ext uri="{FF2B5EF4-FFF2-40B4-BE49-F238E27FC236}">
                <a16:creationId xmlns:a16="http://schemas.microsoft.com/office/drawing/2014/main" id="{DFF741EF-EDFC-41E3-A5B0-C486E81CCCD1}"/>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C374BF21-E94F-6FB0-BA4C-7AFA55A53707}"/>
              </a:ext>
            </a:extLst>
          </p:cNvPr>
          <p:cNvSpPr>
            <a:spLocks noGrp="1"/>
          </p:cNvSpPr>
          <p:nvPr>
            <p:ph type="sldNum" sz="quarter" idx="12"/>
          </p:nvPr>
        </p:nvSpPr>
        <p:spPr/>
        <p:txBody>
          <a:bodyPr/>
          <a:lstStyle/>
          <a:p>
            <a:fld id="{E0507E39-D25A-4840-9114-7359EE4DC7D8}" type="slidenum">
              <a:rPr lang="en-US" smtClean="0"/>
              <a:t>‹N›</a:t>
            </a:fld>
            <a:endParaRPr lang="en-US"/>
          </a:p>
        </p:txBody>
      </p:sp>
    </p:spTree>
    <p:extLst>
      <p:ext uri="{BB962C8B-B14F-4D97-AF65-F5344CB8AC3E}">
        <p14:creationId xmlns:p14="http://schemas.microsoft.com/office/powerpoint/2010/main" val="3560279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850D14-E4A7-A8D9-3657-471A49763F44}"/>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09D4B50A-5C7A-2A99-82FA-CB36086A551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ED33992-02FC-FD97-3178-EE3E5A33D71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176FA66F-7C75-B067-2BB1-98C9C9C43869}"/>
              </a:ext>
            </a:extLst>
          </p:cNvPr>
          <p:cNvSpPr>
            <a:spLocks noGrp="1"/>
          </p:cNvSpPr>
          <p:nvPr>
            <p:ph type="dt" sz="half" idx="10"/>
          </p:nvPr>
        </p:nvSpPr>
        <p:spPr/>
        <p:txBody>
          <a:bodyPr/>
          <a:lstStyle/>
          <a:p>
            <a:fld id="{C911DCB7-242E-460E-8FCE-39F39AE11BA0}" type="datetimeFigureOut">
              <a:rPr lang="en-US" smtClean="0"/>
              <a:t>11/10/2025</a:t>
            </a:fld>
            <a:endParaRPr lang="en-US"/>
          </a:p>
        </p:txBody>
      </p:sp>
      <p:sp>
        <p:nvSpPr>
          <p:cNvPr id="6" name="Segnaposto piè di pagina 5">
            <a:extLst>
              <a:ext uri="{FF2B5EF4-FFF2-40B4-BE49-F238E27FC236}">
                <a16:creationId xmlns:a16="http://schemas.microsoft.com/office/drawing/2014/main" id="{DA2F0893-B613-6E18-B54D-F5F152FA3996}"/>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D5704E9-4EEB-63F8-1412-4BB4B0E6745E}"/>
              </a:ext>
            </a:extLst>
          </p:cNvPr>
          <p:cNvSpPr>
            <a:spLocks noGrp="1"/>
          </p:cNvSpPr>
          <p:nvPr>
            <p:ph type="sldNum" sz="quarter" idx="12"/>
          </p:nvPr>
        </p:nvSpPr>
        <p:spPr/>
        <p:txBody>
          <a:bodyPr/>
          <a:lstStyle/>
          <a:p>
            <a:fld id="{E0507E39-D25A-4840-9114-7359EE4DC7D8}" type="slidenum">
              <a:rPr lang="en-US" smtClean="0"/>
              <a:t>‹N›</a:t>
            </a:fld>
            <a:endParaRPr lang="en-US"/>
          </a:p>
        </p:txBody>
      </p:sp>
    </p:spTree>
    <p:extLst>
      <p:ext uri="{BB962C8B-B14F-4D97-AF65-F5344CB8AC3E}">
        <p14:creationId xmlns:p14="http://schemas.microsoft.com/office/powerpoint/2010/main" val="12802738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B5CF19-6360-9631-5C01-8996C0E4D38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5A72AA0-78AB-8941-A919-07B3F54861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EE37E17-F639-1246-0428-D3043E82364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D8FDD472-9A6B-BDB7-B2E1-73DBC82C81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E221B05-78F6-F752-F4B2-C5EE5354C8C4}"/>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10E13DDB-30AB-78C4-4657-6F1F0ADDD907}"/>
              </a:ext>
            </a:extLst>
          </p:cNvPr>
          <p:cNvSpPr>
            <a:spLocks noGrp="1"/>
          </p:cNvSpPr>
          <p:nvPr>
            <p:ph type="dt" sz="half" idx="10"/>
          </p:nvPr>
        </p:nvSpPr>
        <p:spPr/>
        <p:txBody>
          <a:bodyPr/>
          <a:lstStyle/>
          <a:p>
            <a:fld id="{C911DCB7-242E-460E-8FCE-39F39AE11BA0}" type="datetimeFigureOut">
              <a:rPr lang="en-US" smtClean="0"/>
              <a:t>11/10/2025</a:t>
            </a:fld>
            <a:endParaRPr lang="en-US"/>
          </a:p>
        </p:txBody>
      </p:sp>
      <p:sp>
        <p:nvSpPr>
          <p:cNvPr id="8" name="Segnaposto piè di pagina 7">
            <a:extLst>
              <a:ext uri="{FF2B5EF4-FFF2-40B4-BE49-F238E27FC236}">
                <a16:creationId xmlns:a16="http://schemas.microsoft.com/office/drawing/2014/main" id="{83C60687-D9F4-B4B6-A395-9C424A398EF6}"/>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199FFB8F-ABD9-C3C9-8D04-2BAD1637A4B3}"/>
              </a:ext>
            </a:extLst>
          </p:cNvPr>
          <p:cNvSpPr>
            <a:spLocks noGrp="1"/>
          </p:cNvSpPr>
          <p:nvPr>
            <p:ph type="sldNum" sz="quarter" idx="12"/>
          </p:nvPr>
        </p:nvSpPr>
        <p:spPr/>
        <p:txBody>
          <a:bodyPr/>
          <a:lstStyle/>
          <a:p>
            <a:fld id="{E0507E39-D25A-4840-9114-7359EE4DC7D8}" type="slidenum">
              <a:rPr lang="en-US" smtClean="0"/>
              <a:t>‹N›</a:t>
            </a:fld>
            <a:endParaRPr lang="en-US"/>
          </a:p>
        </p:txBody>
      </p:sp>
    </p:spTree>
    <p:extLst>
      <p:ext uri="{BB962C8B-B14F-4D97-AF65-F5344CB8AC3E}">
        <p14:creationId xmlns:p14="http://schemas.microsoft.com/office/powerpoint/2010/main" val="191444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 o elenco punta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74201" y="1557338"/>
            <a:ext cx="11264002" cy="4481153"/>
          </a:xfrm>
        </p:spPr>
        <p:txBody>
          <a:bodyPr lIns="0" tIns="0" rIns="0" bIns="0">
            <a:noAutofit/>
          </a:bodyPr>
          <a:lstStyle>
            <a:lvl1pPr marL="285750" indent="-285750">
              <a:spcAft>
                <a:spcPts val="1800"/>
              </a:spcAft>
              <a:buSzPct val="120000"/>
              <a:buFont typeface="Courier New" panose="02070309020205020404" pitchFamily="49" charset="0"/>
              <a:buChar char="o"/>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9"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
        <p:nvSpPr>
          <p:cNvPr id="8" name="Footer Placeholder 4">
            <a:extLst>
              <a:ext uri="{FF2B5EF4-FFF2-40B4-BE49-F238E27FC236}">
                <a16:creationId xmlns:a16="http://schemas.microsoft.com/office/drawing/2014/main" id="{C2053620-96AC-EF47-823B-D2E90BBCE586}"/>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0" name="Slide Number Placeholder 5">
            <a:extLst>
              <a:ext uri="{FF2B5EF4-FFF2-40B4-BE49-F238E27FC236}">
                <a16:creationId xmlns:a16="http://schemas.microsoft.com/office/drawing/2014/main" id="{FF4E3F12-6C4D-C642-90EC-9F9AE3161A4F}"/>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Rectangle 8">
            <a:extLst>
              <a:ext uri="{FF2B5EF4-FFF2-40B4-BE49-F238E27FC236}">
                <a16:creationId xmlns:a16="http://schemas.microsoft.com/office/drawing/2014/main" id="{6BE73488-10D2-46C5-8886-B5262B4036E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0">
            <a:extLst>
              <a:ext uri="{FF2B5EF4-FFF2-40B4-BE49-F238E27FC236}">
                <a16:creationId xmlns:a16="http://schemas.microsoft.com/office/drawing/2014/main" id="{9DFCC48B-BCC3-4AAB-8EE4-592BE912D5A8}"/>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9">
            <a:extLst>
              <a:ext uri="{FF2B5EF4-FFF2-40B4-BE49-F238E27FC236}">
                <a16:creationId xmlns:a16="http://schemas.microsoft.com/office/drawing/2014/main" id="{02EE5703-F2FA-4A41-8927-030A564B0F80}"/>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9054892"/>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sto 1 colonn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201" y="1557338"/>
            <a:ext cx="11264002" cy="4472526"/>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2" name="Title Placeholder 1">
            <a:extLst>
              <a:ext uri="{FF2B5EF4-FFF2-40B4-BE49-F238E27FC236}">
                <a16:creationId xmlns:a16="http://schemas.microsoft.com/office/drawing/2014/main" id="{86F2967F-3AC1-482F-9FA1-FB5058EEC437}"/>
              </a:ext>
            </a:extLst>
          </p:cNvPr>
          <p:cNvSpPr>
            <a:spLocks noGrp="1"/>
          </p:cNvSpPr>
          <p:nvPr>
            <p:ph type="title"/>
          </p:nvPr>
        </p:nvSpPr>
        <p:spPr>
          <a:xfrm>
            <a:off x="468895" y="503475"/>
            <a:ext cx="11269308" cy="384721"/>
          </a:xfrm>
          <a:prstGeom prst="rect">
            <a:avLst/>
          </a:prstGeom>
        </p:spPr>
        <p:txBody>
          <a:bodyPr lIns="0" tIns="0" rIns="0" bIns="0" rtlCol="0">
            <a:spAutoFit/>
          </a:bodyPr>
          <a:lstStyle>
            <a:lvl1pPr>
              <a:lnSpc>
                <a:spcPts val="3000"/>
              </a:lnSpc>
              <a:defRPr sz="2800" cap="none"/>
            </a:lvl1pPr>
          </a:lstStyle>
          <a:p>
            <a:r>
              <a:rPr lang="it-IT" dirty="0"/>
              <a:t>Fare clic per modificare lo stile del titolo dello schema</a:t>
            </a:r>
            <a:endParaRPr lang="en-US" dirty="0"/>
          </a:p>
        </p:txBody>
      </p:sp>
      <p:sp>
        <p:nvSpPr>
          <p:cNvPr id="13" name="Rectangle 8">
            <a:extLst>
              <a:ext uri="{FF2B5EF4-FFF2-40B4-BE49-F238E27FC236}">
                <a16:creationId xmlns:a16="http://schemas.microsoft.com/office/drawing/2014/main" id="{BB147208-B303-4867-B415-427BFDB712A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3AC1916D-DE81-4DEB-837D-9B1EBBEBAB9E}"/>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EA5C2815-3F5D-4F03-A9B8-AD61D140AB8F}"/>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211B9727-26D5-42C6-AA8E-16F0A95510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3DB52600-6114-4FF8-A64F-1419078C066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C98E623A-5D96-4DDD-91E6-E567C5082EFA}"/>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165202861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sto 2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76765" cy="4472526"/>
          </a:xfrm>
        </p:spPr>
        <p:txBody>
          <a:bodyPr lIns="0" tIns="0" rIns="0" bIns="0" numCol="2" spcCol="54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85F80FCE-DB62-4AE9-8E37-C5ECE83CEA2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5337BA55-D4F4-482D-9902-A7DF343CF4BD}"/>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1E77F523-A47D-4ED1-A730-DF546267408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B35A5DA5-9B3D-430B-9B7D-12A49C896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BC87520E-C40B-4CBE-A2FA-D2587AA9999C}"/>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98ED1510-B77E-4E58-8FB2-F06301CA45C2}"/>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52758842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o 3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7" y="1557337"/>
            <a:ext cx="11269308" cy="4392613"/>
          </a:xfrm>
        </p:spPr>
        <p:txBody>
          <a:bodyPr lIns="0" tIns="0" rIns="0" bIns="0" numCol="3" spcCol="432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A97EA33F-8FE6-43F7-B87B-F8A75881DC82}"/>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4457ED34-8FD7-4334-B58D-DE5268F487B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DE95361B-2753-4630-8435-D8D6DFA2E2B3}"/>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9953CB5C-8C23-4943-AA23-507887A04C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EA2B975-3B1B-40A2-9512-420987E4167F}"/>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2FD83117-18D4-4F50-B150-B24C3ADCCAF6}"/>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092070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o+grafico piccol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8081963" y="1557338"/>
            <a:ext cx="365378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77519" y="1557338"/>
            <a:ext cx="7305513"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Text Placeholder 3">
            <a:extLst>
              <a:ext uri="{FF2B5EF4-FFF2-40B4-BE49-F238E27FC236}">
                <a16:creationId xmlns:a16="http://schemas.microsoft.com/office/drawing/2014/main" id="{8FE997AC-2DEF-4982-9219-0DE8E80C2C1D}"/>
              </a:ext>
            </a:extLst>
          </p:cNvPr>
          <p:cNvSpPr>
            <a:spLocks noGrp="1"/>
          </p:cNvSpPr>
          <p:nvPr>
            <p:ph type="body" sz="half" idx="11" hasCustomPrompt="1"/>
          </p:nvPr>
        </p:nvSpPr>
        <p:spPr>
          <a:xfrm>
            <a:off x="8162224" y="1696688"/>
            <a:ext cx="3492000" cy="457200"/>
          </a:xfrm>
        </p:spPr>
        <p:txBody>
          <a:bodyPr lIns="0" tIns="0" rIns="0" bIns="0">
            <a:no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14" name="Content Placeholder 3">
            <a:extLst>
              <a:ext uri="{FF2B5EF4-FFF2-40B4-BE49-F238E27FC236}">
                <a16:creationId xmlns:a16="http://schemas.microsoft.com/office/drawing/2014/main" id="{5014FC49-70B3-48C6-AAEA-1B6DEB762BE4}"/>
              </a:ext>
            </a:extLst>
          </p:cNvPr>
          <p:cNvSpPr>
            <a:spLocks noGrp="1"/>
          </p:cNvSpPr>
          <p:nvPr>
            <p:ph sz="half" idx="2"/>
          </p:nvPr>
        </p:nvSpPr>
        <p:spPr>
          <a:xfrm>
            <a:off x="8162222" y="2261938"/>
            <a:ext cx="3492000" cy="3600000"/>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8" name="Rectangle 8">
            <a:extLst>
              <a:ext uri="{FF2B5EF4-FFF2-40B4-BE49-F238E27FC236}">
                <a16:creationId xmlns:a16="http://schemas.microsoft.com/office/drawing/2014/main" id="{BFF0EAD9-FB2A-4B10-AC7E-2867676F5114}"/>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0">
            <a:extLst>
              <a:ext uri="{FF2B5EF4-FFF2-40B4-BE49-F238E27FC236}">
                <a16:creationId xmlns:a16="http://schemas.microsoft.com/office/drawing/2014/main" id="{4DE85F56-C820-4265-A4F2-F29B8154D70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9">
            <a:extLst>
              <a:ext uri="{FF2B5EF4-FFF2-40B4-BE49-F238E27FC236}">
                <a16:creationId xmlns:a16="http://schemas.microsoft.com/office/drawing/2014/main" id="{6D6C4BEC-89CF-43B7-9CD5-49EE71B2792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1" name="Immagine 20">
            <a:extLst>
              <a:ext uri="{FF2B5EF4-FFF2-40B4-BE49-F238E27FC236}">
                <a16:creationId xmlns:a16="http://schemas.microsoft.com/office/drawing/2014/main" id="{665B96CC-8D49-494F-9C8A-BD85351377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ooter Placeholder 4">
            <a:extLst>
              <a:ext uri="{FF2B5EF4-FFF2-40B4-BE49-F238E27FC236}">
                <a16:creationId xmlns:a16="http://schemas.microsoft.com/office/drawing/2014/main" id="{C1DD249C-FFFA-4674-9CB5-ABEFDF50413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48756CF5-11CA-40E9-BF7A-4F15C16E34DC}"/>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952171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o piccolo+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25132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8895" y="1557338"/>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436695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436694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6C03E07E-3B47-479C-ADF1-A58628B5A275}"/>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744056969"/>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fico + colonna libera a destra">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7307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8207439" y="1560749"/>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58870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58869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3" name="Slide Number Placeholder 5">
            <a:extLst>
              <a:ext uri="{FF2B5EF4-FFF2-40B4-BE49-F238E27FC236}">
                <a16:creationId xmlns:a16="http://schemas.microsoft.com/office/drawing/2014/main" id="{FB3668A3-50F9-4865-BCB1-15BD808B594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22"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375704632"/>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à testo+metà 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3786" y="1557338"/>
            <a:ext cx="5472000"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BE1843A-CB5F-4920-B032-23C22AAE931F}"/>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1" name="Content Placeholder 3">
            <a:extLst>
              <a:ext uri="{FF2B5EF4-FFF2-40B4-BE49-F238E27FC236}">
                <a16:creationId xmlns:a16="http://schemas.microsoft.com/office/drawing/2014/main" id="{22E57A97-B19C-4884-84CD-94CF8F6244FF}"/>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EBDED907-CBCE-4C48-8974-1732296AB56B}"/>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F1D4BD23-7064-4A1A-B3B8-22936DC971A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45DD4428-CB25-4CE0-B3BD-9E45A9B024CE}"/>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CFFE7A2-271E-4180-8862-1207E565D1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0A34ABB8-E594-41C5-B46B-F19275F5E598}"/>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EB9757BE-24B5-4D77-9B24-FA598161B26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690147616"/>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8000" y="939800"/>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it-IT" altLang="it-IT"/>
              <a:t>Fare clic per modificare lo stile del titolo dello schema</a:t>
            </a:r>
            <a:endParaRPr lang="en-US" altLang="it-IT"/>
          </a:p>
        </p:txBody>
      </p:sp>
      <p:sp>
        <p:nvSpPr>
          <p:cNvPr id="1027" name="Text Placeholder 2"/>
          <p:cNvSpPr>
            <a:spLocks noGrp="1"/>
          </p:cNvSpPr>
          <p:nvPr>
            <p:ph type="body" idx="1"/>
          </p:nvPr>
        </p:nvSpPr>
        <p:spPr bwMode="auto">
          <a:xfrm>
            <a:off x="508000" y="2103438"/>
            <a:ext cx="1120457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p:txBody>
      </p:sp>
    </p:spTree>
  </p:cSld>
  <p:clrMap bg1="lt1" tx1="dk1" bg2="lt2" tx2="dk2" accent1="accent1" accent2="accent2" accent3="accent3" accent4="accent4" accent5="accent5" accent6="accent6" hlink="hlink" folHlink="folHlink"/>
  <p:sldLayoutIdLst>
    <p:sldLayoutId id="2147483719" r:id="rId1"/>
    <p:sldLayoutId id="2147483708" r:id="rId2"/>
    <p:sldLayoutId id="2147483709" r:id="rId3"/>
    <p:sldLayoutId id="2147483710" r:id="rId4"/>
    <p:sldLayoutId id="2147483711" r:id="rId5"/>
    <p:sldLayoutId id="2147483712" r:id="rId6"/>
    <p:sldLayoutId id="2147483713" r:id="rId7"/>
    <p:sldLayoutId id="2147483720" r:id="rId8"/>
    <p:sldLayoutId id="2147483714" r:id="rId9"/>
    <p:sldLayoutId id="2147483716" r:id="rId10"/>
    <p:sldLayoutId id="2147483715" r:id="rId11"/>
    <p:sldLayoutId id="2147483717" r:id="rId12"/>
    <p:sldLayoutId id="2147483718" r:id="rId13"/>
    <p:sldLayoutId id="2147483721" r:id="rId14"/>
    <p:sldLayoutId id="2147483722" r:id="rId15"/>
    <p:sldLayoutId id="2147483723" r:id="rId16"/>
  </p:sldLayoutIdLst>
  <p:hf hdr="0" dt="0"/>
  <p:txStyles>
    <p:titleStyle>
      <a:lvl1pPr algn="l" defTabSz="457200" rtl="0" fontAlgn="base">
        <a:spcBef>
          <a:spcPct val="0"/>
        </a:spcBef>
        <a:spcAft>
          <a:spcPct val="0"/>
        </a:spcAft>
        <a:defRPr sz="2400" b="1" kern="120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jpg"/><Relationship Id="rId18" Type="http://schemas.openxmlformats.org/officeDocument/2006/relationships/image" Target="../media/image33.jpg"/><Relationship Id="rId3" Type="http://schemas.openxmlformats.org/officeDocument/2006/relationships/image" Target="../media/image18.png"/><Relationship Id="rId21" Type="http://schemas.openxmlformats.org/officeDocument/2006/relationships/image" Target="../media/image36.jpg"/><Relationship Id="rId7" Type="http://schemas.openxmlformats.org/officeDocument/2006/relationships/image" Target="../media/image22.png"/><Relationship Id="rId12" Type="http://schemas.openxmlformats.org/officeDocument/2006/relationships/image" Target="../media/image27.jpg"/><Relationship Id="rId17" Type="http://schemas.openxmlformats.org/officeDocument/2006/relationships/image" Target="../media/image32.jpg"/><Relationship Id="rId2" Type="http://schemas.openxmlformats.org/officeDocument/2006/relationships/notesSlide" Target="../notesSlides/notesSlide9.xml"/><Relationship Id="rId16" Type="http://schemas.openxmlformats.org/officeDocument/2006/relationships/image" Target="../media/image31.jpg"/><Relationship Id="rId20" Type="http://schemas.openxmlformats.org/officeDocument/2006/relationships/image" Target="../media/image35.jp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jpg"/><Relationship Id="rId24" Type="http://schemas.openxmlformats.org/officeDocument/2006/relationships/image" Target="../media/image39.jpg"/><Relationship Id="rId5" Type="http://schemas.openxmlformats.org/officeDocument/2006/relationships/image" Target="../media/image20.png"/><Relationship Id="rId15" Type="http://schemas.openxmlformats.org/officeDocument/2006/relationships/image" Target="../media/image30.jpg"/><Relationship Id="rId23" Type="http://schemas.openxmlformats.org/officeDocument/2006/relationships/image" Target="../media/image38.jpg"/><Relationship Id="rId10" Type="http://schemas.openxmlformats.org/officeDocument/2006/relationships/image" Target="../media/image25.jpg"/><Relationship Id="rId19" Type="http://schemas.openxmlformats.org/officeDocument/2006/relationships/image" Target="../media/image34.jpg"/><Relationship Id="rId4" Type="http://schemas.openxmlformats.org/officeDocument/2006/relationships/image" Target="../media/image19.png"/><Relationship Id="rId9" Type="http://schemas.openxmlformats.org/officeDocument/2006/relationships/image" Target="../media/image24.jpg"/><Relationship Id="rId14" Type="http://schemas.openxmlformats.org/officeDocument/2006/relationships/image" Target="../media/image29.jpg"/><Relationship Id="rId22" Type="http://schemas.openxmlformats.org/officeDocument/2006/relationships/image" Target="../media/image37.jp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0.wmf"/><Relationship Id="rId3" Type="http://schemas.openxmlformats.org/officeDocument/2006/relationships/notesSlide" Target="../notesSlides/notesSlide10.xml"/><Relationship Id="rId7" Type="http://schemas.openxmlformats.org/officeDocument/2006/relationships/image" Target="../media/image44.png"/><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7.jf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francesco.pugliese@istat.it"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0BFAD7-8051-44E7-952E-F8647A1CBD0F}"/>
              </a:ext>
            </a:extLst>
          </p:cNvPr>
          <p:cNvSpPr>
            <a:spLocks noGrp="1"/>
          </p:cNvSpPr>
          <p:nvPr>
            <p:ph type="ctrTitle"/>
          </p:nvPr>
        </p:nvSpPr>
        <p:spPr>
          <a:xfrm>
            <a:off x="469184" y="2801909"/>
            <a:ext cx="11184450" cy="2782819"/>
          </a:xfrm>
        </p:spPr>
        <p:txBody>
          <a:bodyPr>
            <a:normAutofit fontScale="90000"/>
          </a:bodyPr>
          <a:lstStyle/>
          <a:p>
            <a:r>
              <a:rPr lang="it-IT" b="1" dirty="0" smtClean="0"/>
              <a:t/>
            </a:r>
            <a:br>
              <a:rPr lang="it-IT" b="1" dirty="0" smtClean="0"/>
            </a:br>
            <a:r>
              <a:rPr lang="it-IT" sz="4400" b="1" u="sng" dirty="0" smtClean="0"/>
              <a:t>A</a:t>
            </a:r>
            <a:r>
              <a:rPr lang="en-US" sz="4400" b="1" u="sng" dirty="0" err="1" smtClean="0"/>
              <a:t>rtificial</a:t>
            </a:r>
            <a:r>
              <a:rPr lang="en-US" sz="4400" b="1" u="sng" dirty="0" smtClean="0"/>
              <a:t> </a:t>
            </a:r>
            <a:r>
              <a:rPr lang="en-US" sz="4400" b="1" u="sng" dirty="0"/>
              <a:t>Intelligence as a driver for Innovation in Official </a:t>
            </a:r>
            <a:r>
              <a:rPr lang="en-US" sz="4400" b="1" u="sng" dirty="0" smtClean="0"/>
              <a:t>Statistics</a:t>
            </a:r>
            <a:r>
              <a:rPr lang="en-US" sz="4400" b="1" dirty="0" smtClean="0"/>
              <a:t/>
            </a:r>
            <a:br>
              <a:rPr lang="en-US" sz="4400" b="1" dirty="0" smtClean="0"/>
            </a:br>
            <a:r>
              <a:rPr lang="en-US" sz="4400" b="1" dirty="0" smtClean="0"/>
              <a:t>Francesco Pugliese, </a:t>
            </a:r>
            <a:r>
              <a:rPr lang="it-IT" sz="4400" dirty="0"/>
              <a:t>Central </a:t>
            </a:r>
            <a:r>
              <a:rPr lang="it-IT" sz="4400" dirty="0" err="1"/>
              <a:t>Directorate</a:t>
            </a:r>
            <a:r>
              <a:rPr lang="it-IT" sz="4400" dirty="0"/>
              <a:t> for </a:t>
            </a:r>
            <a:r>
              <a:rPr lang="it-IT" sz="4400" dirty="0" err="1"/>
              <a:t>Methodology</a:t>
            </a:r>
            <a:r>
              <a:rPr lang="it-IT" sz="4400" dirty="0"/>
              <a:t> and Design of Statistical </a:t>
            </a:r>
            <a:r>
              <a:rPr lang="it-IT" sz="4400" dirty="0" err="1" smtClean="0"/>
              <a:t>Processes</a:t>
            </a:r>
            <a:r>
              <a:rPr lang="it-IT" sz="4400" dirty="0" smtClean="0"/>
              <a:t>, </a:t>
            </a:r>
            <a:r>
              <a:rPr lang="en-US" sz="4400" b="1" dirty="0" err="1" smtClean="0"/>
              <a:t>Istat</a:t>
            </a:r>
            <a:r>
              <a:rPr lang="en-US" b="1" dirty="0" smtClean="0"/>
              <a:t/>
            </a:r>
            <a:br>
              <a:rPr lang="en-US" b="1" dirty="0" smtClean="0"/>
            </a:br>
            <a:r>
              <a:rPr lang="it-IT" b="1" dirty="0" smtClean="0"/>
              <a:t/>
            </a:r>
            <a:br>
              <a:rPr lang="it-IT" b="1" dirty="0" smtClean="0"/>
            </a:br>
            <a:r>
              <a:rPr lang="it-IT" sz="2700" b="1" dirty="0" smtClean="0"/>
              <a:t>ARTIFICIAL </a:t>
            </a:r>
            <a:r>
              <a:rPr lang="it-IT" sz="2700" b="1" dirty="0"/>
              <a:t>INTELLIGENCE AND OFFICIAL STATISTICS: THE NEW FRONTIER OF INNOVATION</a:t>
            </a:r>
            <a:r>
              <a:rPr lang="it-IT" sz="2700" dirty="0"/>
              <a:t/>
            </a:r>
            <a:br>
              <a:rPr lang="it-IT" sz="2700" dirty="0"/>
            </a:br>
            <a:r>
              <a:rPr lang="it-IT" sz="2700" dirty="0"/>
              <a:t>Caserta | 12 </a:t>
            </a:r>
            <a:r>
              <a:rPr lang="it-IT" sz="2700" dirty="0" err="1"/>
              <a:t>November</a:t>
            </a:r>
            <a:r>
              <a:rPr lang="it-IT" sz="2700" dirty="0"/>
              <a:t> 2025 | </a:t>
            </a:r>
            <a:r>
              <a:rPr lang="it-IT" sz="2700" dirty="0" err="1"/>
              <a:t>University</a:t>
            </a:r>
            <a:r>
              <a:rPr lang="it-IT" sz="2700" dirty="0"/>
              <a:t> of Campania “Luigi Vanvitelli” | </a:t>
            </a:r>
            <a:r>
              <a:rPr lang="it-IT" sz="2700" dirty="0" err="1"/>
              <a:t>Department</a:t>
            </a:r>
            <a:r>
              <a:rPr lang="it-IT" sz="2700" dirty="0"/>
              <a:t> of </a:t>
            </a:r>
            <a:r>
              <a:rPr lang="it-IT" sz="2700" dirty="0" err="1"/>
              <a:t>Mathematics</a:t>
            </a:r>
            <a:r>
              <a:rPr lang="it-IT" sz="2700" dirty="0"/>
              <a:t> and </a:t>
            </a:r>
            <a:r>
              <a:rPr lang="it-IT" sz="2700" dirty="0" err="1"/>
              <a:t>Physics</a:t>
            </a:r>
            <a:r>
              <a:rPr lang="it-IT" sz="2700" dirty="0"/>
              <a:t> </a:t>
            </a:r>
            <a:r>
              <a:rPr lang="it-IT" sz="2700" dirty="0" smtClean="0"/>
              <a:t>| Abramo Lincoln Street, 5</a:t>
            </a:r>
            <a:r>
              <a:rPr lang="it-IT" sz="2700" dirty="0"/>
              <a:t/>
            </a:r>
            <a:br>
              <a:rPr lang="it-IT" sz="2700" dirty="0"/>
            </a:br>
            <a:r>
              <a:rPr lang="it-IT" sz="2700" b="1" dirty="0"/>
              <a:t>QUINDICESIMA GIORNATA ITALIANA DELLA STATISTICA </a:t>
            </a:r>
            <a:r>
              <a:rPr lang="it-IT" sz="2700" dirty="0"/>
              <a:t/>
            </a:r>
            <a:br>
              <a:rPr lang="it-IT" sz="2700" dirty="0"/>
            </a:br>
            <a:r>
              <a:rPr lang="en-US" dirty="0" smtClean="0"/>
              <a:t/>
            </a:r>
            <a:br>
              <a:rPr lang="en-US" dirty="0" smtClean="0"/>
            </a:br>
            <a:r>
              <a:rPr lang="en-US" sz="2400" dirty="0" smtClean="0"/>
              <a:t/>
            </a:r>
            <a:br>
              <a:rPr lang="en-US" sz="2400" dirty="0" smtClean="0"/>
            </a:br>
            <a:endParaRPr lang="it-IT" sz="2400" dirty="0"/>
          </a:p>
        </p:txBody>
      </p:sp>
      <p:sp>
        <p:nvSpPr>
          <p:cNvPr id="3" name="Segnaposto testo 2">
            <a:extLst>
              <a:ext uri="{FF2B5EF4-FFF2-40B4-BE49-F238E27FC236}">
                <a16:creationId xmlns:a16="http://schemas.microsoft.com/office/drawing/2014/main" id="{ADFE67CC-0EAE-4BEC-A961-535FE506AA10}"/>
              </a:ext>
            </a:extLst>
          </p:cNvPr>
          <p:cNvSpPr>
            <a:spLocks noGrp="1"/>
          </p:cNvSpPr>
          <p:nvPr>
            <p:ph type="body" idx="1"/>
          </p:nvPr>
        </p:nvSpPr>
        <p:spPr>
          <a:xfrm>
            <a:off x="469184" y="6495314"/>
            <a:ext cx="7481115" cy="179536"/>
          </a:xfrm>
        </p:spPr>
        <p:txBody>
          <a:bodyPr/>
          <a:lstStyle/>
          <a:p>
            <a:r>
              <a:rPr lang="it-IT" dirty="0"/>
              <a:t>Istat | DCME | MEC</a:t>
            </a:r>
          </a:p>
        </p:txBody>
      </p:sp>
      <p:pic>
        <p:nvPicPr>
          <p:cNvPr id="7" name="Immagine 6"/>
          <p:cNvPicPr/>
          <p:nvPr/>
        </p:nvPicPr>
        <p:blipFill>
          <a:blip r:embed="rId3" cstate="print">
            <a:extLst>
              <a:ext uri="{28A0092B-C50C-407E-A947-70E740481C1C}">
                <a14:useLocalDpi xmlns:a14="http://schemas.microsoft.com/office/drawing/2010/main" val="0"/>
              </a:ext>
            </a:extLst>
          </a:blip>
          <a:stretch>
            <a:fillRect/>
          </a:stretch>
        </p:blipFill>
        <p:spPr>
          <a:xfrm>
            <a:off x="10153564" y="5232480"/>
            <a:ext cx="1539433" cy="1417440"/>
          </a:xfrm>
          <a:prstGeom prst="rect">
            <a:avLst/>
          </a:prstGeom>
        </p:spPr>
      </p:pic>
      <p:pic>
        <p:nvPicPr>
          <p:cNvPr id="8" name="Immagine 7" descr="Immagine che contiene Carattere, testo, schermata, Elementi grafici&#10;&#10;Descrizione generata automaticamente"/>
          <p:cNvPicPr/>
          <p:nvPr/>
        </p:nvPicPr>
        <p:blipFill>
          <a:blip r:embed="rId4" cstate="print">
            <a:extLst>
              <a:ext uri="{28A0092B-C50C-407E-A947-70E740481C1C}">
                <a14:useLocalDpi xmlns:a14="http://schemas.microsoft.com/office/drawing/2010/main" val="0"/>
              </a:ext>
            </a:extLst>
          </a:blip>
          <a:stretch>
            <a:fillRect/>
          </a:stretch>
        </p:blipFill>
        <p:spPr>
          <a:xfrm>
            <a:off x="7568652" y="5284501"/>
            <a:ext cx="2277600" cy="1390349"/>
          </a:xfrm>
          <a:prstGeom prst="rect">
            <a:avLst/>
          </a:prstGeom>
        </p:spPr>
      </p:pic>
      <p:sp>
        <p:nvSpPr>
          <p:cNvPr id="9" name="Segnaposto testo 8"/>
          <p:cNvSpPr>
            <a:spLocks noGrp="1"/>
          </p:cNvSpPr>
          <p:nvPr>
            <p:ph type="body" idx="11"/>
          </p:nvPr>
        </p:nvSpPr>
        <p:spPr/>
        <p:txBody>
          <a:bodyPr/>
          <a:lstStyle/>
          <a:p>
            <a:endParaRPr lang="it-IT" dirty="0"/>
          </a:p>
        </p:txBody>
      </p:sp>
      <p:sp>
        <p:nvSpPr>
          <p:cNvPr id="10" name="Segnaposto testo 9"/>
          <p:cNvSpPr>
            <a:spLocks noGrp="1"/>
          </p:cNvSpPr>
          <p:nvPr>
            <p:ph type="body" idx="12"/>
          </p:nvPr>
        </p:nvSpPr>
        <p:spPr/>
        <p:txBody>
          <a:bodyPr/>
          <a:lstStyle/>
          <a:p>
            <a:endParaRPr lang="it-IT"/>
          </a:p>
        </p:txBody>
      </p:sp>
    </p:spTree>
    <p:extLst>
      <p:ext uri="{BB962C8B-B14F-4D97-AF65-F5344CB8AC3E}">
        <p14:creationId xmlns:p14="http://schemas.microsoft.com/office/powerpoint/2010/main" val="2730702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8C2BC0-F031-5BBD-EDA8-B0479B2A2EFE}"/>
              </a:ext>
            </a:extLst>
          </p:cNvPr>
          <p:cNvSpPr>
            <a:spLocks noGrp="1"/>
          </p:cNvSpPr>
          <p:nvPr>
            <p:ph type="title"/>
          </p:nvPr>
        </p:nvSpPr>
        <p:spPr/>
        <p:txBody>
          <a:bodyPr/>
          <a:lstStyle/>
          <a:p>
            <a:r>
              <a:rPr lang="en-US" b="1" dirty="0"/>
              <a:t>Maximum and Minimum points</a:t>
            </a:r>
          </a:p>
        </p:txBody>
      </p:sp>
      <p:pic>
        <p:nvPicPr>
          <p:cNvPr id="5" name="Immagine 4">
            <a:extLst>
              <a:ext uri="{FF2B5EF4-FFF2-40B4-BE49-F238E27FC236}">
                <a16:creationId xmlns:a16="http://schemas.microsoft.com/office/drawing/2014/main" id="{83E822C2-0960-A425-033B-C27573942EFB}"/>
              </a:ext>
            </a:extLst>
          </p:cNvPr>
          <p:cNvPicPr>
            <a:picLocks noChangeAspect="1"/>
          </p:cNvPicPr>
          <p:nvPr/>
        </p:nvPicPr>
        <p:blipFill>
          <a:blip r:embed="rId3"/>
          <a:stretch>
            <a:fillRect/>
          </a:stretch>
        </p:blipFill>
        <p:spPr>
          <a:xfrm>
            <a:off x="381000" y="1690689"/>
            <a:ext cx="11430000" cy="3568720"/>
          </a:xfrm>
          <a:prstGeom prst="rect">
            <a:avLst/>
          </a:prstGeom>
          <a:effectLst>
            <a:outerShdw blurRad="50800" dist="38100" dir="5400000" algn="t" rotWithShape="0">
              <a:prstClr val="black">
                <a:alpha val="40000"/>
              </a:prstClr>
            </a:outerShdw>
          </a:effectLst>
        </p:spPr>
      </p:pic>
      <p:sp>
        <p:nvSpPr>
          <p:cNvPr id="6" name="Connettore 5">
            <a:extLst>
              <a:ext uri="{FF2B5EF4-FFF2-40B4-BE49-F238E27FC236}">
                <a16:creationId xmlns:a16="http://schemas.microsoft.com/office/drawing/2014/main" id="{9D0BB5FB-525D-7C15-E579-9D4C27E496BB}"/>
              </a:ext>
            </a:extLst>
          </p:cNvPr>
          <p:cNvSpPr/>
          <p:nvPr/>
        </p:nvSpPr>
        <p:spPr>
          <a:xfrm>
            <a:off x="5257800" y="1495761"/>
            <a:ext cx="671945" cy="67594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onnettore 6">
            <a:extLst>
              <a:ext uri="{FF2B5EF4-FFF2-40B4-BE49-F238E27FC236}">
                <a16:creationId xmlns:a16="http://schemas.microsoft.com/office/drawing/2014/main" id="{324BE8B9-2303-B09A-126D-1189270EF206}"/>
              </a:ext>
            </a:extLst>
          </p:cNvPr>
          <p:cNvSpPr/>
          <p:nvPr/>
        </p:nvSpPr>
        <p:spPr>
          <a:xfrm>
            <a:off x="7882161" y="4083353"/>
            <a:ext cx="671945" cy="67594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nettore 7">
            <a:extLst>
              <a:ext uri="{FF2B5EF4-FFF2-40B4-BE49-F238E27FC236}">
                <a16:creationId xmlns:a16="http://schemas.microsoft.com/office/drawing/2014/main" id="{E3728B44-328F-0A1E-5BBD-0A1B00BC0164}"/>
              </a:ext>
            </a:extLst>
          </p:cNvPr>
          <p:cNvSpPr/>
          <p:nvPr/>
        </p:nvSpPr>
        <p:spPr>
          <a:xfrm>
            <a:off x="685800" y="1495761"/>
            <a:ext cx="671945" cy="67594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734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2B9BD5-84FE-48C5-A68E-207D015CF982}"/>
              </a:ext>
            </a:extLst>
          </p:cNvPr>
          <p:cNvSpPr>
            <a:spLocks noGrp="1"/>
          </p:cNvSpPr>
          <p:nvPr>
            <p:ph type="title"/>
          </p:nvPr>
        </p:nvSpPr>
        <p:spPr>
          <a:xfrm>
            <a:off x="483319" y="344273"/>
            <a:ext cx="10515600" cy="1325563"/>
          </a:xfrm>
        </p:spPr>
        <p:txBody>
          <a:bodyPr/>
          <a:lstStyle/>
          <a:p>
            <a:r>
              <a:rPr lang="en-US" b="1" dirty="0"/>
              <a:t>Second Maximum on the 6</a:t>
            </a:r>
            <a:r>
              <a:rPr lang="en-US" b="1" baseline="30000" dirty="0"/>
              <a:t>th </a:t>
            </a:r>
            <a:r>
              <a:rPr lang="en-US" b="1" dirty="0"/>
              <a:t>March</a:t>
            </a:r>
          </a:p>
        </p:txBody>
      </p:sp>
      <p:sp>
        <p:nvSpPr>
          <p:cNvPr id="11" name="Segnaposto testo 2">
            <a:extLst>
              <a:ext uri="{FF2B5EF4-FFF2-40B4-BE49-F238E27FC236}">
                <a16:creationId xmlns:a16="http://schemas.microsoft.com/office/drawing/2014/main" id="{F20798B0-41D0-60FE-1853-B1128600E950}"/>
              </a:ext>
            </a:extLst>
          </p:cNvPr>
          <p:cNvSpPr>
            <a:spLocks noGrp="1"/>
          </p:cNvSpPr>
          <p:nvPr>
            <p:ph type="body" idx="1"/>
          </p:nvPr>
        </p:nvSpPr>
        <p:spPr>
          <a:xfrm>
            <a:off x="483319" y="1669836"/>
            <a:ext cx="5157787" cy="563251"/>
          </a:xfrm>
          <a:prstGeom prst="roundRect">
            <a:avLst/>
          </a:prstGeom>
          <a:noFill/>
          <a:ln w="25400">
            <a:solidFill>
              <a:srgbClr val="92D050"/>
            </a:solidFill>
          </a:ln>
        </p:spPr>
        <p:txBody>
          <a:bodyPr>
            <a:normAutofit fontScale="92500" lnSpcReduction="10000"/>
          </a:bodyPr>
          <a:lstStyle/>
          <a:p>
            <a:pPr algn="ctr"/>
            <a:r>
              <a:rPr lang="it-IT" sz="3200" b="0" dirty="0">
                <a:solidFill>
                  <a:srgbClr val="92D050"/>
                </a:solidFill>
              </a:rPr>
              <a:t>Positive words</a:t>
            </a:r>
            <a:endParaRPr lang="en-GB" sz="3200" b="0" dirty="0">
              <a:solidFill>
                <a:srgbClr val="92D050"/>
              </a:solidFill>
            </a:endParaRPr>
          </a:p>
        </p:txBody>
      </p:sp>
      <p:pic>
        <p:nvPicPr>
          <p:cNvPr id="10" name="Segnaposto contenuto 9">
            <a:extLst>
              <a:ext uri="{FF2B5EF4-FFF2-40B4-BE49-F238E27FC236}">
                <a16:creationId xmlns:a16="http://schemas.microsoft.com/office/drawing/2014/main" id="{6362F733-B57F-98BD-10A6-E4287AC37F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30416" y="2458335"/>
            <a:ext cx="5263592" cy="2729829"/>
          </a:xfrm>
          <a:effectLst>
            <a:outerShdw blurRad="50800" dist="38100" dir="2700000" algn="tl" rotWithShape="0">
              <a:prstClr val="black">
                <a:alpha val="40000"/>
              </a:prstClr>
            </a:outerShdw>
          </a:effectLst>
        </p:spPr>
      </p:pic>
      <p:sp>
        <p:nvSpPr>
          <p:cNvPr id="13" name="Segnaposto testo 3">
            <a:extLst>
              <a:ext uri="{FF2B5EF4-FFF2-40B4-BE49-F238E27FC236}">
                <a16:creationId xmlns:a16="http://schemas.microsoft.com/office/drawing/2014/main" id="{8C3C72FB-23B9-C510-1EAB-7A4E3E31656F}"/>
              </a:ext>
            </a:extLst>
          </p:cNvPr>
          <p:cNvSpPr>
            <a:spLocks noGrp="1"/>
          </p:cNvSpPr>
          <p:nvPr>
            <p:ph type="body" sz="quarter" idx="3"/>
          </p:nvPr>
        </p:nvSpPr>
        <p:spPr>
          <a:xfrm>
            <a:off x="6525490" y="1669837"/>
            <a:ext cx="5183188" cy="563251"/>
          </a:xfrm>
          <a:prstGeom prst="roundRect">
            <a:avLst/>
          </a:prstGeom>
          <a:solidFill>
            <a:schemeClr val="bg1"/>
          </a:solidFill>
          <a:ln w="25400">
            <a:solidFill>
              <a:srgbClr val="FF0000"/>
            </a:solidFill>
          </a:ln>
        </p:spPr>
        <p:txBody>
          <a:bodyPr vert="horz" lIns="91440" tIns="45720" rIns="91440" bIns="45720" rtlCol="0" anchor="b">
            <a:normAutofit fontScale="92500" lnSpcReduction="10000"/>
          </a:bodyPr>
          <a:lstStyle/>
          <a:p>
            <a:pPr algn="ctr"/>
            <a:r>
              <a:rPr lang="it-IT" sz="3200" b="0" dirty="0">
                <a:solidFill>
                  <a:srgbClr val="FF0000"/>
                </a:solidFill>
              </a:rPr>
              <a:t>Negative words</a:t>
            </a:r>
            <a:endParaRPr lang="en-GB" sz="3200" b="0" dirty="0">
              <a:solidFill>
                <a:srgbClr val="FF0000"/>
              </a:solidFill>
            </a:endParaRPr>
          </a:p>
        </p:txBody>
      </p:sp>
      <p:pic>
        <p:nvPicPr>
          <p:cNvPr id="12" name="Segnaposto contenuto 11">
            <a:extLst>
              <a:ext uri="{FF2B5EF4-FFF2-40B4-BE49-F238E27FC236}">
                <a16:creationId xmlns:a16="http://schemas.microsoft.com/office/drawing/2014/main" id="{14816F5C-7F13-0168-F6B8-89A822DD7BA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47139" y="3197757"/>
            <a:ext cx="4433310" cy="2299224"/>
          </a:xfr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929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253F6E-8925-3C20-7EC5-C438C7F9AA9B}"/>
              </a:ext>
            </a:extLst>
          </p:cNvPr>
          <p:cNvSpPr>
            <a:spLocks noGrp="1"/>
          </p:cNvSpPr>
          <p:nvPr>
            <p:ph type="title"/>
          </p:nvPr>
        </p:nvSpPr>
        <p:spPr>
          <a:xfrm>
            <a:off x="838200" y="-220500"/>
            <a:ext cx="10515600" cy="1325563"/>
          </a:xfrm>
        </p:spPr>
        <p:txBody>
          <a:bodyPr/>
          <a:lstStyle/>
          <a:p>
            <a:r>
              <a:rPr lang="it-IT" b="1" u="sng"/>
              <a:t>Limitations</a:t>
            </a:r>
            <a:endParaRPr lang="en-GB" b="1" u="sng" dirty="0"/>
          </a:p>
        </p:txBody>
      </p:sp>
      <p:sp>
        <p:nvSpPr>
          <p:cNvPr id="3" name="Segnaposto contenuto 2">
            <a:extLst>
              <a:ext uri="{FF2B5EF4-FFF2-40B4-BE49-F238E27FC236}">
                <a16:creationId xmlns:a16="http://schemas.microsoft.com/office/drawing/2014/main" id="{E2A5B571-9955-16EB-2BDF-D508446A75F8}"/>
              </a:ext>
            </a:extLst>
          </p:cNvPr>
          <p:cNvSpPr>
            <a:spLocks noGrp="1"/>
          </p:cNvSpPr>
          <p:nvPr>
            <p:ph idx="1"/>
          </p:nvPr>
        </p:nvSpPr>
        <p:spPr>
          <a:xfrm>
            <a:off x="702067" y="708106"/>
            <a:ext cx="10515600" cy="2939220"/>
          </a:xfr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p>
            <a:pPr>
              <a:spcBef>
                <a:spcPts val="1200"/>
              </a:spcBef>
              <a:spcAft>
                <a:spcPts val="1200"/>
              </a:spcAft>
            </a:pPr>
            <a:r>
              <a:rPr lang="it-IT" sz="3200" dirty="0" err="1">
                <a:solidFill>
                  <a:schemeClr val="tx1"/>
                </a:solidFill>
              </a:rPr>
              <a:t>Misclassification</a:t>
            </a:r>
            <a:r>
              <a:rPr lang="it-IT" sz="3200" dirty="0">
                <a:solidFill>
                  <a:schemeClr val="tx1"/>
                </a:solidFill>
                <a:ea typeface="Microsoft JhengHei UI" panose="020B0604030504040204" pitchFamily="34" charset="-120"/>
              </a:rPr>
              <a:t> of Covid: </a:t>
            </a:r>
            <a:r>
              <a:rPr lang="it-IT" sz="3200" dirty="0" err="1">
                <a:solidFill>
                  <a:schemeClr val="tx1"/>
                </a:solidFill>
                <a:ea typeface="Microsoft JhengHei UI" panose="020B0604030504040204" pitchFamily="34" charset="-120"/>
              </a:rPr>
              <a:t>updated</a:t>
            </a:r>
            <a:r>
              <a:rPr lang="it-IT" sz="3200" dirty="0">
                <a:solidFill>
                  <a:schemeClr val="tx1"/>
                </a:solidFill>
                <a:ea typeface="Microsoft JhengHei UI" panose="020B0604030504040204" pitchFamily="34" charset="-120"/>
              </a:rPr>
              <a:t> training set </a:t>
            </a:r>
            <a:r>
              <a:rPr lang="it-IT" sz="3200" dirty="0" err="1">
                <a:solidFill>
                  <a:schemeClr val="tx1"/>
                </a:solidFill>
                <a:ea typeface="Microsoft JhengHei UI" panose="020B0604030504040204" pitchFamily="34" charset="-120"/>
              </a:rPr>
              <a:t>may</a:t>
            </a:r>
            <a:r>
              <a:rPr lang="it-IT" sz="3200" dirty="0">
                <a:solidFill>
                  <a:schemeClr val="tx1"/>
                </a:solidFill>
                <a:ea typeface="Microsoft JhengHei UI" panose="020B0604030504040204" pitchFamily="34" charset="-120"/>
              </a:rPr>
              <a:t> </a:t>
            </a:r>
            <a:r>
              <a:rPr lang="it-IT" sz="3200" err="1">
                <a:solidFill>
                  <a:schemeClr val="tx1"/>
                </a:solidFill>
                <a:ea typeface="Microsoft JhengHei UI" panose="020B0604030504040204" pitchFamily="34" charset="-120"/>
              </a:rPr>
              <a:t>increase</a:t>
            </a:r>
            <a:r>
              <a:rPr lang="it-IT" sz="3200">
                <a:solidFill>
                  <a:schemeClr val="tx1"/>
                </a:solidFill>
                <a:ea typeface="Microsoft JhengHei UI" panose="020B0604030504040204" pitchFamily="34" charset="-120"/>
              </a:rPr>
              <a:t> accuracy</a:t>
            </a:r>
            <a:endParaRPr lang="en-GB" sz="3200">
              <a:solidFill>
                <a:schemeClr val="tx1"/>
              </a:solidFill>
              <a:ea typeface="Microsoft JhengHei UI" panose="020B0604030504040204" pitchFamily="34" charset="-120"/>
            </a:endParaRPr>
          </a:p>
          <a:p>
            <a:pPr>
              <a:spcBef>
                <a:spcPts val="1200"/>
              </a:spcBef>
              <a:spcAft>
                <a:spcPts val="1200"/>
              </a:spcAft>
            </a:pPr>
            <a:r>
              <a:rPr lang="it-IT" sz="3200">
                <a:solidFill>
                  <a:schemeClr val="tx1"/>
                </a:solidFill>
                <a:ea typeface="Microsoft JhengHei UI" panose="020B0604030504040204" pitchFamily="34" charset="-120"/>
              </a:rPr>
              <a:t>Unrepresentativeness </a:t>
            </a:r>
            <a:r>
              <a:rPr lang="it-IT" sz="3200" dirty="0">
                <a:solidFill>
                  <a:schemeClr val="tx1"/>
                </a:solidFill>
                <a:ea typeface="Microsoft JhengHei UI" panose="020B0604030504040204" pitchFamily="34" charset="-120"/>
              </a:rPr>
              <a:t>of Social Media data</a:t>
            </a:r>
          </a:p>
          <a:p>
            <a:pPr>
              <a:spcBef>
                <a:spcPts val="1200"/>
              </a:spcBef>
              <a:spcAft>
                <a:spcPts val="1200"/>
              </a:spcAft>
            </a:pPr>
            <a:r>
              <a:rPr lang="it-IT" sz="3200" dirty="0" err="1">
                <a:solidFill>
                  <a:schemeClr val="tx1"/>
                </a:solidFill>
                <a:ea typeface="Microsoft JhengHei UI" panose="020B0604030504040204" pitchFamily="34" charset="-120"/>
              </a:rPr>
              <a:t>Difficult</a:t>
            </a:r>
            <a:r>
              <a:rPr lang="it-IT" sz="3200" dirty="0">
                <a:solidFill>
                  <a:schemeClr val="tx1"/>
                </a:solidFill>
                <a:ea typeface="Microsoft JhengHei UI" panose="020B0604030504040204" pitchFamily="34" charset="-120"/>
              </a:rPr>
              <a:t> to </a:t>
            </a:r>
            <a:r>
              <a:rPr lang="it-IT" sz="3200" dirty="0" err="1">
                <a:solidFill>
                  <a:schemeClr val="tx1"/>
                </a:solidFill>
                <a:ea typeface="Microsoft JhengHei UI" panose="020B0604030504040204" pitchFamily="34" charset="-120"/>
              </a:rPr>
              <a:t>evaluate</a:t>
            </a:r>
            <a:r>
              <a:rPr lang="it-IT" sz="3200" dirty="0">
                <a:solidFill>
                  <a:schemeClr val="tx1"/>
                </a:solidFill>
                <a:ea typeface="Microsoft JhengHei UI" panose="020B0604030504040204" pitchFamily="34" charset="-120"/>
              </a:rPr>
              <a:t> the </a:t>
            </a:r>
            <a:r>
              <a:rPr lang="it-IT" sz="3200" dirty="0" err="1">
                <a:solidFill>
                  <a:schemeClr val="tx1"/>
                </a:solidFill>
                <a:ea typeface="Microsoft JhengHei UI" panose="020B0604030504040204" pitchFamily="34" charset="-120"/>
              </a:rPr>
              <a:t>accuracy</a:t>
            </a:r>
            <a:r>
              <a:rPr lang="it-IT" sz="3200" dirty="0">
                <a:solidFill>
                  <a:schemeClr val="tx1"/>
                </a:solidFill>
                <a:ea typeface="Microsoft JhengHei UI" panose="020B0604030504040204" pitchFamily="34" charset="-120"/>
              </a:rPr>
              <a:t> of the Index: </a:t>
            </a:r>
            <a:r>
              <a:rPr lang="it-IT" sz="3200" dirty="0" err="1">
                <a:solidFill>
                  <a:schemeClr val="tx1"/>
                </a:solidFill>
                <a:ea typeface="Microsoft JhengHei UI" panose="020B0604030504040204" pitchFamily="34" charset="-120"/>
              </a:rPr>
              <a:t>need</a:t>
            </a:r>
            <a:r>
              <a:rPr lang="it-IT" sz="3200" dirty="0">
                <a:solidFill>
                  <a:schemeClr val="tx1"/>
                </a:solidFill>
                <a:ea typeface="Microsoft JhengHei UI" panose="020B0604030504040204" pitchFamily="34" charset="-120"/>
              </a:rPr>
              <a:t> of a </a:t>
            </a:r>
            <a:r>
              <a:rPr lang="it-IT" sz="3200" dirty="0" err="1">
                <a:solidFill>
                  <a:schemeClr val="tx1"/>
                </a:solidFill>
                <a:ea typeface="Microsoft JhengHei UI" panose="020B0604030504040204" pitchFamily="34" charset="-120"/>
              </a:rPr>
              <a:t>reference</a:t>
            </a:r>
            <a:r>
              <a:rPr lang="it-IT" sz="3200" dirty="0">
                <a:solidFill>
                  <a:schemeClr val="tx1"/>
                </a:solidFill>
                <a:ea typeface="Microsoft JhengHei UI" panose="020B0604030504040204" pitchFamily="34" charset="-120"/>
              </a:rPr>
              <a:t> </a:t>
            </a:r>
            <a:r>
              <a:rPr lang="it-IT" sz="3200" dirty="0" err="1">
                <a:solidFill>
                  <a:schemeClr val="tx1"/>
                </a:solidFill>
                <a:ea typeface="Microsoft JhengHei UI" panose="020B0604030504040204" pitchFamily="34" charset="-120"/>
              </a:rPr>
              <a:t>measure</a:t>
            </a:r>
            <a:endParaRPr lang="it-IT" sz="3200" dirty="0">
              <a:solidFill>
                <a:schemeClr val="tx1"/>
              </a:solidFill>
              <a:ea typeface="Microsoft JhengHei UI" panose="020B0604030504040204" pitchFamily="34" charset="-120"/>
            </a:endParaRPr>
          </a:p>
        </p:txBody>
      </p:sp>
      <p:sp>
        <p:nvSpPr>
          <p:cNvPr id="5" name="Titolo 1">
            <a:extLst>
              <a:ext uri="{FF2B5EF4-FFF2-40B4-BE49-F238E27FC236}">
                <a16:creationId xmlns:a16="http://schemas.microsoft.com/office/drawing/2014/main" id="{210DF639-277A-014A-F75D-E371ACDEAFF4}"/>
              </a:ext>
            </a:extLst>
          </p:cNvPr>
          <p:cNvSpPr txBox="1">
            <a:spLocks/>
          </p:cNvSpPr>
          <p:nvPr/>
        </p:nvSpPr>
        <p:spPr>
          <a:xfrm>
            <a:off x="838200" y="36473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u="sng"/>
              <a:t>Future Directions</a:t>
            </a:r>
            <a:endParaRPr lang="en-GB" b="1" u="sng" dirty="0"/>
          </a:p>
        </p:txBody>
      </p:sp>
      <p:sp>
        <p:nvSpPr>
          <p:cNvPr id="7" name="Segnaposto contenuto 2">
            <a:extLst>
              <a:ext uri="{FF2B5EF4-FFF2-40B4-BE49-F238E27FC236}">
                <a16:creationId xmlns:a16="http://schemas.microsoft.com/office/drawing/2014/main" id="{6DD11B87-88B3-6C08-2697-296D6762FD4E}"/>
              </a:ext>
            </a:extLst>
          </p:cNvPr>
          <p:cNvSpPr txBox="1">
            <a:spLocks/>
          </p:cNvSpPr>
          <p:nvPr/>
        </p:nvSpPr>
        <p:spPr>
          <a:xfrm>
            <a:off x="702067" y="4091781"/>
            <a:ext cx="10515600" cy="2667444"/>
          </a:xfrm>
          <a:prstGeom prst="rect">
            <a:avLst/>
          </a:prstGeom>
          <a:noFill/>
          <a:ln w="12700" cap="flat" cmpd="sng" algn="ctr">
            <a:noFill/>
            <a:prstDash val="solid"/>
            <a:miter lim="800000"/>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spcBef>
                <a:spcPts val="1200"/>
              </a:spcBef>
              <a:spcAft>
                <a:spcPts val="1200"/>
              </a:spcAft>
            </a:pPr>
            <a:r>
              <a:rPr lang="it-IT" sz="3200">
                <a:solidFill>
                  <a:schemeClr val="tx1"/>
                </a:solidFill>
                <a:ea typeface="Microsoft JhengHei UI" panose="020B0604030504040204" pitchFamily="34" charset="-120"/>
              </a:rPr>
              <a:t>Label a more accurate Istat's training set</a:t>
            </a:r>
          </a:p>
          <a:p>
            <a:pPr>
              <a:spcBef>
                <a:spcPts val="1200"/>
              </a:spcBef>
              <a:spcAft>
                <a:spcPts val="1200"/>
              </a:spcAft>
            </a:pPr>
            <a:r>
              <a:rPr lang="it-IT" sz="3200">
                <a:solidFill>
                  <a:schemeClr val="tx1"/>
                </a:solidFill>
                <a:ea typeface="Microsoft JhengHei UI" panose="020B0604030504040204" pitchFamily="34" charset="-120"/>
              </a:rPr>
              <a:t>Adopt more powerful and "state-of-art" models in Sentimen Analysis such as Bert and its derivations. </a:t>
            </a:r>
            <a:endParaRPr lang="en-GB" sz="3200">
              <a:solidFill>
                <a:schemeClr val="tx1"/>
              </a:solidFill>
              <a:ea typeface="Microsoft JhengHei UI" panose="020B0604030504040204" pitchFamily="34" charset="-120"/>
            </a:endParaRPr>
          </a:p>
        </p:txBody>
      </p:sp>
    </p:spTree>
    <p:extLst>
      <p:ext uri="{BB962C8B-B14F-4D97-AF65-F5344CB8AC3E}">
        <p14:creationId xmlns:p14="http://schemas.microsoft.com/office/powerpoint/2010/main" val="354878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13</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sp>
        <p:nvSpPr>
          <p:cNvPr id="2" name="Rettangolo 1"/>
          <p:cNvSpPr/>
          <p:nvPr/>
        </p:nvSpPr>
        <p:spPr>
          <a:xfrm>
            <a:off x="468896" y="1375222"/>
            <a:ext cx="11152086" cy="1729704"/>
          </a:xfrm>
          <a:prstGeom prst="rect">
            <a:avLst/>
          </a:prstGeom>
        </p:spPr>
        <p:txBody>
          <a:bodyPr wrap="square">
            <a:spAutoFit/>
          </a:bodyPr>
          <a:lstStyle/>
          <a:p>
            <a:pPr marL="0" indent="0">
              <a:buNone/>
            </a:pPr>
            <a:r>
              <a:rPr lang="en-US" sz="2000" b="1" dirty="0">
                <a:solidFill>
                  <a:srgbClr val="0070C0"/>
                </a:solidFill>
              </a:rPr>
              <a:t>GOALS</a:t>
            </a:r>
          </a:p>
          <a:p>
            <a:pPr marL="0" indent="0" algn="just">
              <a:lnSpc>
                <a:spcPct val="120000"/>
              </a:lnSpc>
              <a:buNone/>
            </a:pPr>
            <a:r>
              <a:rPr lang="it-IT" spc="-1" dirty="0">
                <a:solidFill>
                  <a:srgbClr val="000000"/>
                </a:solidFill>
                <a:uFill>
                  <a:solidFill>
                    <a:srgbClr val="FFFFFF"/>
                  </a:solidFill>
                </a:uFill>
              </a:rPr>
              <a:t>Land Cover (LC) </a:t>
            </a:r>
            <a:r>
              <a:rPr lang="it-IT" spc="-1" dirty="0" err="1">
                <a:solidFill>
                  <a:srgbClr val="000000"/>
                </a:solidFill>
                <a:uFill>
                  <a:solidFill>
                    <a:srgbClr val="FFFFFF"/>
                  </a:solidFill>
                </a:uFill>
              </a:rPr>
              <a:t>statistics</a:t>
            </a:r>
            <a:r>
              <a:rPr lang="it-IT" spc="-1" dirty="0">
                <a:solidFill>
                  <a:srgbClr val="000000"/>
                </a:solidFill>
                <a:uFill>
                  <a:solidFill>
                    <a:srgbClr val="FFFFFF"/>
                  </a:solidFill>
                </a:uFill>
              </a:rPr>
              <a:t> and </a:t>
            </a:r>
            <a:r>
              <a:rPr lang="it-IT" spc="-1" dirty="0" err="1">
                <a:solidFill>
                  <a:srgbClr val="000000"/>
                </a:solidFill>
                <a:uFill>
                  <a:solidFill>
                    <a:srgbClr val="FFFFFF"/>
                  </a:solidFill>
                </a:uFill>
              </a:rPr>
              <a:t>maps</a:t>
            </a:r>
            <a:r>
              <a:rPr lang="it-IT" spc="-1" dirty="0">
                <a:solidFill>
                  <a:srgbClr val="000000"/>
                </a:solidFill>
                <a:uFill>
                  <a:solidFill>
                    <a:srgbClr val="FFFFFF"/>
                  </a:solidFill>
                </a:uFill>
              </a:rPr>
              <a:t> are a </a:t>
            </a:r>
            <a:r>
              <a:rPr lang="it-IT" spc="-1" dirty="0" err="1">
                <a:solidFill>
                  <a:srgbClr val="000000"/>
                </a:solidFill>
                <a:uFill>
                  <a:solidFill>
                    <a:srgbClr val="FFFFFF"/>
                  </a:solidFill>
                </a:uFill>
              </a:rPr>
              <a:t>very</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important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statistical</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product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As</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they</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require</a:t>
            </a:r>
            <a:r>
              <a:rPr lang="it-IT" spc="-1" dirty="0">
                <a:solidFill>
                  <a:srgbClr val="000000"/>
                </a:solidFill>
                <a:uFill>
                  <a:solidFill>
                    <a:srgbClr val="FFFFFF"/>
                  </a:solidFill>
                </a:uFill>
              </a:rPr>
              <a:t> a big </a:t>
            </a:r>
            <a:r>
              <a:rPr lang="it-IT" spc="-1" dirty="0" err="1">
                <a:solidFill>
                  <a:srgbClr val="000000"/>
                </a:solidFill>
                <a:uFill>
                  <a:solidFill>
                    <a:srgbClr val="FFFFFF"/>
                  </a:solidFill>
                </a:uFill>
              </a:rPr>
              <a:t>effort</a:t>
            </a:r>
            <a:r>
              <a:rPr lang="it-IT" spc="-1" dirty="0">
                <a:solidFill>
                  <a:srgbClr val="000000"/>
                </a:solidFill>
                <a:uFill>
                  <a:solidFill>
                    <a:srgbClr val="FFFFFF"/>
                  </a:solidFill>
                </a:uFill>
              </a:rPr>
              <a:t> to be </a:t>
            </a:r>
            <a:r>
              <a:rPr lang="it-IT" spc="-1" dirty="0" err="1">
                <a:solidFill>
                  <a:srgbClr val="000000"/>
                </a:solidFill>
                <a:uFill>
                  <a:solidFill>
                    <a:srgbClr val="FFFFFF"/>
                  </a:solidFill>
                </a:uFill>
              </a:rPr>
              <a:t>created</a:t>
            </a:r>
            <a:r>
              <a:rPr lang="it-IT" spc="-1" dirty="0">
                <a:solidFill>
                  <a:srgbClr val="000000"/>
                </a:solidFill>
                <a:uFill>
                  <a:solidFill>
                    <a:srgbClr val="FFFFFF"/>
                  </a:solidFill>
                </a:uFill>
              </a:rPr>
              <a:t>, the idea </a:t>
            </a:r>
            <a:r>
              <a:rPr lang="it-IT" spc="-1" dirty="0" err="1">
                <a:solidFill>
                  <a:srgbClr val="000000"/>
                </a:solidFill>
                <a:uFill>
                  <a:solidFill>
                    <a:srgbClr val="FFFFFF"/>
                  </a:solidFill>
                </a:uFill>
              </a:rPr>
              <a:t>is</a:t>
            </a:r>
            <a:r>
              <a:rPr lang="it-IT" spc="-1" dirty="0">
                <a:solidFill>
                  <a:srgbClr val="000000"/>
                </a:solidFill>
                <a:uFill>
                  <a:solidFill>
                    <a:srgbClr val="FFFFFF"/>
                  </a:solidFill>
                </a:uFill>
              </a:rPr>
              <a:t> to </a:t>
            </a:r>
            <a:r>
              <a:rPr lang="it-IT" spc="-1" dirty="0" err="1">
                <a:solidFill>
                  <a:srgbClr val="000000"/>
                </a:solidFill>
                <a:uFill>
                  <a:solidFill>
                    <a:srgbClr val="FFFFFF"/>
                  </a:solidFill>
                </a:uFill>
              </a:rPr>
              <a:t>build</a:t>
            </a:r>
            <a:r>
              <a:rPr lang="it-IT" spc="-1" dirty="0">
                <a:solidFill>
                  <a:srgbClr val="000000"/>
                </a:solidFill>
                <a:uFill>
                  <a:solidFill>
                    <a:srgbClr val="FFFFFF"/>
                  </a:solidFill>
                </a:uFill>
              </a:rPr>
              <a:t> an </a:t>
            </a: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system</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that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processes</a:t>
            </a:r>
            <a:r>
              <a:rPr lang="it-IT" spc="-1" dirty="0">
                <a:solidFill>
                  <a:srgbClr val="000000"/>
                </a:solidFill>
                <a:uFill>
                  <a:solidFill>
                    <a:srgbClr val="FFFFFF"/>
                  </a:solidFill>
                </a:uFill>
              </a:rPr>
              <a:t> satellite images in </a:t>
            </a:r>
            <a:r>
              <a:rPr lang="it-IT" spc="-1" dirty="0" err="1">
                <a:solidFill>
                  <a:srgbClr val="000000"/>
                </a:solidFill>
                <a:uFill>
                  <a:solidFill>
                    <a:srgbClr val="FFFFFF"/>
                  </a:solidFill>
                </a:uFill>
              </a:rPr>
              <a:t>order</a:t>
            </a:r>
            <a:r>
              <a:rPr lang="it-IT" spc="-1" dirty="0">
                <a:solidFill>
                  <a:srgbClr val="000000"/>
                </a:solidFill>
                <a:uFill>
                  <a:solidFill>
                    <a:srgbClr val="FFFFFF"/>
                  </a:solidFill>
                </a:uFill>
              </a:rPr>
              <a:t> to generate:</a:t>
            </a:r>
          </a:p>
          <a:p>
            <a:pPr marL="285750" indent="-285750">
              <a:lnSpc>
                <a:spcPct val="120000"/>
              </a:lnSpc>
              <a:buFont typeface="Arial" panose="020B0604020202020204" pitchFamily="34" charset="0"/>
              <a:buChar char="•"/>
            </a:pP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Land Cover </a:t>
            </a:r>
            <a:r>
              <a:rPr lang="it-IT" spc="-1" dirty="0" err="1">
                <a:solidFill>
                  <a:srgbClr val="000000"/>
                </a:solidFill>
                <a:uFill>
                  <a:solidFill>
                    <a:srgbClr val="FFFFFF"/>
                  </a:solidFill>
                </a:uFill>
              </a:rPr>
              <a:t>Estimates</a:t>
            </a:r>
            <a:endParaRPr lang="it-IT" spc="-1" dirty="0">
              <a:solidFill>
                <a:srgbClr val="000000"/>
              </a:solidFill>
              <a:uFill>
                <a:solidFill>
                  <a:srgbClr val="FFFFFF"/>
                </a:solidFill>
              </a:uFill>
            </a:endParaRPr>
          </a:p>
          <a:p>
            <a:pPr marL="285750" indent="-285750">
              <a:lnSpc>
                <a:spcPct val="120000"/>
              </a:lnSpc>
              <a:buFont typeface="Arial" panose="020B0604020202020204" pitchFamily="34" charset="0"/>
              <a:buChar char="•"/>
            </a:pP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Land Cover </a:t>
            </a:r>
            <a:r>
              <a:rPr lang="it-IT" spc="-1" dirty="0" err="1">
                <a:solidFill>
                  <a:srgbClr val="000000"/>
                </a:solidFill>
                <a:uFill>
                  <a:solidFill>
                    <a:srgbClr val="FFFFFF"/>
                  </a:solidFill>
                </a:uFill>
              </a:rPr>
              <a:t>Maps</a:t>
            </a:r>
            <a:endParaRPr lang="it-IT" spc="-1" dirty="0">
              <a:solidFill>
                <a:srgbClr val="000000"/>
              </a:solidFill>
              <a:uFill>
                <a:solidFill>
                  <a:srgbClr val="FFFFFF"/>
                </a:solidFill>
              </a:uFill>
            </a:endParaRPr>
          </a:p>
        </p:txBody>
      </p:sp>
      <p:pic>
        <p:nvPicPr>
          <p:cNvPr id="11" name="Picture 1">
            <a:extLst>
              <a:ext uri="{FF2B5EF4-FFF2-40B4-BE49-F238E27FC236}">
                <a16:creationId xmlns:a16="http://schemas.microsoft.com/office/drawing/2014/main" id="{0628412A-623F-0648-8644-A4BCAFA88771}"/>
              </a:ext>
            </a:extLst>
          </p:cNvPr>
          <p:cNvPicPr>
            <a:picLocks noChangeAspect="1"/>
          </p:cNvPicPr>
          <p:nvPr/>
        </p:nvPicPr>
        <p:blipFill>
          <a:blip r:embed="rId3"/>
          <a:stretch>
            <a:fillRect/>
          </a:stretch>
        </p:blipFill>
        <p:spPr>
          <a:xfrm>
            <a:off x="3703899" y="2667082"/>
            <a:ext cx="7095281" cy="3991096"/>
          </a:xfrm>
          <a:prstGeom prst="rect">
            <a:avLst/>
          </a:prstGeom>
        </p:spPr>
      </p:pic>
    </p:spTree>
    <p:extLst>
      <p:ext uri="{BB962C8B-B14F-4D97-AF65-F5344CB8AC3E}">
        <p14:creationId xmlns:p14="http://schemas.microsoft.com/office/powerpoint/2010/main" val="1527283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14</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grpSp>
        <p:nvGrpSpPr>
          <p:cNvPr id="6" name="Group 4">
            <a:extLst>
              <a:ext uri="{FF2B5EF4-FFF2-40B4-BE49-F238E27FC236}">
                <a16:creationId xmlns:a16="http://schemas.microsoft.com/office/drawing/2014/main" id="{40ADD69A-7C7D-D544-945F-A4E403678CBD}"/>
              </a:ext>
            </a:extLst>
          </p:cNvPr>
          <p:cNvGrpSpPr/>
          <p:nvPr/>
        </p:nvGrpSpPr>
        <p:grpSpPr>
          <a:xfrm>
            <a:off x="362106" y="1199479"/>
            <a:ext cx="1839550" cy="1278209"/>
            <a:chOff x="421162" y="840664"/>
            <a:chExt cx="1839550" cy="1278209"/>
          </a:xfrm>
        </p:grpSpPr>
        <p:pic>
          <p:nvPicPr>
            <p:cNvPr id="7" name="Picture 8" descr="https://www.groundai.com/media/arxiv_projects/75194/x3.png.750x0_q75_crop.png">
              <a:extLst>
                <a:ext uri="{FF2B5EF4-FFF2-40B4-BE49-F238E27FC236}">
                  <a16:creationId xmlns:a16="http://schemas.microsoft.com/office/drawing/2014/main" id="{17C47EDF-5AD3-0D49-9FB1-5F8ECB2EEB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0937" y="1047356"/>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30">
              <a:extLst>
                <a:ext uri="{FF2B5EF4-FFF2-40B4-BE49-F238E27FC236}">
                  <a16:creationId xmlns:a16="http://schemas.microsoft.com/office/drawing/2014/main" id="{CBE029BC-579C-064B-9C5F-96D6DDAF68F9}"/>
                </a:ext>
              </a:extLst>
            </p:cNvPr>
            <p:cNvSpPr txBox="1"/>
            <p:nvPr/>
          </p:nvSpPr>
          <p:spPr>
            <a:xfrm>
              <a:off x="421162" y="840664"/>
              <a:ext cx="1839550" cy="214453"/>
            </a:xfrm>
            <a:prstGeom prst="rect">
              <a:avLst/>
            </a:prstGeom>
            <a:noFill/>
          </p:spPr>
          <p:txBody>
            <a:bodyPr wrap="square" rtlCol="0">
              <a:spAutoFit/>
            </a:bodyPr>
            <a:lstStyle/>
            <a:p>
              <a:pPr algn="ctr" defTabSz="457200"/>
              <a:r>
                <a:rPr lang="it-IT" sz="933" b="1" dirty="0">
                  <a:solidFill>
                    <a:prstClr val="black"/>
                  </a:solidFill>
                  <a:latin typeface="Century Schoolbook"/>
                </a:rPr>
                <a:t>ANNUAL CROP</a:t>
              </a:r>
            </a:p>
          </p:txBody>
        </p:sp>
      </p:grpSp>
      <p:grpSp>
        <p:nvGrpSpPr>
          <p:cNvPr id="10" name="Gruppo 2052">
            <a:extLst>
              <a:ext uri="{FF2B5EF4-FFF2-40B4-BE49-F238E27FC236}">
                <a16:creationId xmlns:a16="http://schemas.microsoft.com/office/drawing/2014/main" id="{C5C768BC-0DF4-7349-9374-D6F8FCBD264A}"/>
              </a:ext>
            </a:extLst>
          </p:cNvPr>
          <p:cNvGrpSpPr/>
          <p:nvPr/>
        </p:nvGrpSpPr>
        <p:grpSpPr>
          <a:xfrm>
            <a:off x="3447819" y="1189454"/>
            <a:ext cx="1839550" cy="1273942"/>
            <a:chOff x="10182960" y="-5030"/>
            <a:chExt cx="1839550" cy="1273942"/>
          </a:xfrm>
        </p:grpSpPr>
        <p:pic>
          <p:nvPicPr>
            <p:cNvPr id="12" name="Picture 22" descr="https://www.groundai.com/media/arxiv_projects/75194/x10.png.750x0_q75_crop.png">
              <a:extLst>
                <a:ext uri="{FF2B5EF4-FFF2-40B4-BE49-F238E27FC236}">
                  <a16:creationId xmlns:a16="http://schemas.microsoft.com/office/drawing/2014/main" id="{9978F8F3-DD32-DC4E-969A-6EAFBDC6F9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562735" y="197395"/>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31">
              <a:extLst>
                <a:ext uri="{FF2B5EF4-FFF2-40B4-BE49-F238E27FC236}">
                  <a16:creationId xmlns:a16="http://schemas.microsoft.com/office/drawing/2014/main" id="{9FC43608-1AF8-6C43-AD91-CE5BF96B9C16}"/>
                </a:ext>
              </a:extLst>
            </p:cNvPr>
            <p:cNvSpPr txBox="1"/>
            <p:nvPr/>
          </p:nvSpPr>
          <p:spPr>
            <a:xfrm>
              <a:off x="10182960" y="-5030"/>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FOREST</a:t>
              </a:r>
            </a:p>
          </p:txBody>
        </p:sp>
      </p:grpSp>
      <p:grpSp>
        <p:nvGrpSpPr>
          <p:cNvPr id="14" name="Gruppo 2051">
            <a:extLst>
              <a:ext uri="{FF2B5EF4-FFF2-40B4-BE49-F238E27FC236}">
                <a16:creationId xmlns:a16="http://schemas.microsoft.com/office/drawing/2014/main" id="{E1F7C105-2775-5245-A87D-B6D32DD695BB}"/>
              </a:ext>
            </a:extLst>
          </p:cNvPr>
          <p:cNvGrpSpPr/>
          <p:nvPr/>
        </p:nvGrpSpPr>
        <p:grpSpPr>
          <a:xfrm>
            <a:off x="3441892" y="2544608"/>
            <a:ext cx="1839550" cy="1277974"/>
            <a:chOff x="10185737" y="1370017"/>
            <a:chExt cx="1839550" cy="1277974"/>
          </a:xfrm>
        </p:grpSpPr>
        <p:pic>
          <p:nvPicPr>
            <p:cNvPr id="15" name="Picture 18" descr="https://www.groundai.com/media/arxiv_projects/75194/x8.png.750x0_q75_crop.png">
              <a:extLst>
                <a:ext uri="{FF2B5EF4-FFF2-40B4-BE49-F238E27FC236}">
                  <a16:creationId xmlns:a16="http://schemas.microsoft.com/office/drawing/2014/main" id="{B27593E1-B006-C345-83F7-053678E9289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565512" y="1576474"/>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34">
              <a:extLst>
                <a:ext uri="{FF2B5EF4-FFF2-40B4-BE49-F238E27FC236}">
                  <a16:creationId xmlns:a16="http://schemas.microsoft.com/office/drawing/2014/main" id="{4CB5E5BE-D7EE-4643-8562-7C6572B99FA1}"/>
                </a:ext>
              </a:extLst>
            </p:cNvPr>
            <p:cNvSpPr txBox="1"/>
            <p:nvPr/>
          </p:nvSpPr>
          <p:spPr>
            <a:xfrm>
              <a:off x="10185737" y="1370017"/>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HIGHWAY</a:t>
              </a:r>
            </a:p>
          </p:txBody>
        </p:sp>
      </p:grpSp>
      <p:grpSp>
        <p:nvGrpSpPr>
          <p:cNvPr id="17" name="Gruppo 2048">
            <a:extLst>
              <a:ext uri="{FF2B5EF4-FFF2-40B4-BE49-F238E27FC236}">
                <a16:creationId xmlns:a16="http://schemas.microsoft.com/office/drawing/2014/main" id="{41D21A64-84F3-8846-BABF-4BBF921CB619}"/>
              </a:ext>
            </a:extLst>
          </p:cNvPr>
          <p:cNvGrpSpPr/>
          <p:nvPr/>
        </p:nvGrpSpPr>
        <p:grpSpPr>
          <a:xfrm>
            <a:off x="1971783" y="2548855"/>
            <a:ext cx="1839550" cy="1269480"/>
            <a:chOff x="8343410" y="2745064"/>
            <a:chExt cx="1839550" cy="1269480"/>
          </a:xfrm>
        </p:grpSpPr>
        <p:pic>
          <p:nvPicPr>
            <p:cNvPr id="18" name="Picture 4" descr="https://www.groundai.com/media/arxiv_projects/75194/x1.png.750x0_q75_crop.png">
              <a:extLst>
                <a:ext uri="{FF2B5EF4-FFF2-40B4-BE49-F238E27FC236}">
                  <a16:creationId xmlns:a16="http://schemas.microsoft.com/office/drawing/2014/main" id="{A2A42703-D610-6244-A773-2F2BFAB2B34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723185" y="2943026"/>
              <a:ext cx="1080000" cy="1071518"/>
            </a:xfrm>
            <a:prstGeom prst="rect">
              <a:avLst/>
            </a:prstGeom>
            <a:noFill/>
            <a:extLst>
              <a:ext uri="{909E8E84-426E-40DD-AFC4-6F175D3DCCD1}">
                <a14:hiddenFill xmlns:a14="http://schemas.microsoft.com/office/drawing/2010/main">
                  <a:solidFill>
                    <a:srgbClr val="FFFFFF"/>
                  </a:solidFill>
                </a14:hiddenFill>
              </a:ext>
            </a:extLst>
          </p:spPr>
        </p:pic>
        <p:sp>
          <p:nvSpPr>
            <p:cNvPr id="19" name="CasellaDiTesto 37">
              <a:extLst>
                <a:ext uri="{FF2B5EF4-FFF2-40B4-BE49-F238E27FC236}">
                  <a16:creationId xmlns:a16="http://schemas.microsoft.com/office/drawing/2014/main" id="{6563E21B-FFBC-1546-A754-737FB3F65BD7}"/>
                </a:ext>
              </a:extLst>
            </p:cNvPr>
            <p:cNvSpPr txBox="1"/>
            <p:nvPr/>
          </p:nvSpPr>
          <p:spPr>
            <a:xfrm>
              <a:off x="8343410" y="2745064"/>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INDUSTRIAL</a:t>
              </a:r>
            </a:p>
          </p:txBody>
        </p:sp>
      </p:grpSp>
      <p:grpSp>
        <p:nvGrpSpPr>
          <p:cNvPr id="20" name="Gruppo 14">
            <a:extLst>
              <a:ext uri="{FF2B5EF4-FFF2-40B4-BE49-F238E27FC236}">
                <a16:creationId xmlns:a16="http://schemas.microsoft.com/office/drawing/2014/main" id="{E6218DFD-5FF8-2A40-AB03-A71AE58C0152}"/>
              </a:ext>
            </a:extLst>
          </p:cNvPr>
          <p:cNvGrpSpPr/>
          <p:nvPr/>
        </p:nvGrpSpPr>
        <p:grpSpPr>
          <a:xfrm>
            <a:off x="347818" y="2542209"/>
            <a:ext cx="1839550" cy="1282773"/>
            <a:chOff x="10196012" y="4183611"/>
            <a:chExt cx="1839550" cy="1282773"/>
          </a:xfrm>
        </p:grpSpPr>
        <p:pic>
          <p:nvPicPr>
            <p:cNvPr id="21" name="Picture 6" descr="https://www.groundai.com/media/arxiv_projects/75194/x2.png.750x0_q75_crop.png">
              <a:extLst>
                <a:ext uri="{FF2B5EF4-FFF2-40B4-BE49-F238E27FC236}">
                  <a16:creationId xmlns:a16="http://schemas.microsoft.com/office/drawing/2014/main" id="{4A8D8063-B79B-8346-9A3D-BD7B06B7B21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575787" y="4394867"/>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41">
              <a:extLst>
                <a:ext uri="{FF2B5EF4-FFF2-40B4-BE49-F238E27FC236}">
                  <a16:creationId xmlns:a16="http://schemas.microsoft.com/office/drawing/2014/main" id="{6A25DE99-8503-E74D-A8BA-FA0E37A35349}"/>
                </a:ext>
              </a:extLst>
            </p:cNvPr>
            <p:cNvSpPr txBox="1"/>
            <p:nvPr/>
          </p:nvSpPr>
          <p:spPr>
            <a:xfrm>
              <a:off x="10196012" y="4183611"/>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RESIDENTIAL</a:t>
              </a:r>
            </a:p>
          </p:txBody>
        </p:sp>
      </p:grpSp>
      <p:grpSp>
        <p:nvGrpSpPr>
          <p:cNvPr id="23" name="Gruppo 2047">
            <a:extLst>
              <a:ext uri="{FF2B5EF4-FFF2-40B4-BE49-F238E27FC236}">
                <a16:creationId xmlns:a16="http://schemas.microsoft.com/office/drawing/2014/main" id="{226C97FA-7F7B-1541-8969-8E445194179B}"/>
              </a:ext>
            </a:extLst>
          </p:cNvPr>
          <p:cNvGrpSpPr/>
          <p:nvPr/>
        </p:nvGrpSpPr>
        <p:grpSpPr>
          <a:xfrm>
            <a:off x="1960460" y="1195808"/>
            <a:ext cx="1839550" cy="1261240"/>
            <a:chOff x="8337178" y="5545960"/>
            <a:chExt cx="1839550" cy="1261240"/>
          </a:xfrm>
        </p:grpSpPr>
        <p:pic>
          <p:nvPicPr>
            <p:cNvPr id="24" name="Picture 12" descr="https://www.groundai.com/media/arxiv_projects/75194/x5.png.750x0_q75_crop.png">
              <a:extLst>
                <a:ext uri="{FF2B5EF4-FFF2-40B4-BE49-F238E27FC236}">
                  <a16:creationId xmlns:a16="http://schemas.microsoft.com/office/drawing/2014/main" id="{D6CD8874-5F96-FF4C-BAC0-F0A9969CC67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716953" y="5735683"/>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25" name="CasellaDiTesto 44">
              <a:extLst>
                <a:ext uri="{FF2B5EF4-FFF2-40B4-BE49-F238E27FC236}">
                  <a16:creationId xmlns:a16="http://schemas.microsoft.com/office/drawing/2014/main" id="{22DAE970-D90D-7E48-9FC4-0CC5076AB504}"/>
                </a:ext>
              </a:extLst>
            </p:cNvPr>
            <p:cNvSpPr txBox="1"/>
            <p:nvPr/>
          </p:nvSpPr>
          <p:spPr>
            <a:xfrm>
              <a:off x="8337178" y="5545960"/>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RIVER</a:t>
              </a:r>
            </a:p>
          </p:txBody>
        </p:sp>
      </p:grpSp>
      <p:sp>
        <p:nvSpPr>
          <p:cNvPr id="26" name="CasellaDiTesto 34">
            <a:extLst>
              <a:ext uri="{FF2B5EF4-FFF2-40B4-BE49-F238E27FC236}">
                <a16:creationId xmlns:a16="http://schemas.microsoft.com/office/drawing/2014/main" id="{4CB5E5BE-D7EE-4643-8562-7C6572B99FA1}"/>
              </a:ext>
            </a:extLst>
          </p:cNvPr>
          <p:cNvSpPr txBox="1"/>
          <p:nvPr/>
        </p:nvSpPr>
        <p:spPr>
          <a:xfrm>
            <a:off x="1316730" y="5270106"/>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HERBACEOUS VEGETATYION</a:t>
            </a:r>
          </a:p>
        </p:txBody>
      </p:sp>
      <p:sp>
        <p:nvSpPr>
          <p:cNvPr id="27" name="CasellaDiTesto 37">
            <a:extLst>
              <a:ext uri="{FF2B5EF4-FFF2-40B4-BE49-F238E27FC236}">
                <a16:creationId xmlns:a16="http://schemas.microsoft.com/office/drawing/2014/main" id="{6563E21B-FFBC-1546-A754-737FB3F65BD7}"/>
              </a:ext>
            </a:extLst>
          </p:cNvPr>
          <p:cNvSpPr txBox="1"/>
          <p:nvPr/>
        </p:nvSpPr>
        <p:spPr>
          <a:xfrm>
            <a:off x="347146" y="3874444"/>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PASTURE</a:t>
            </a:r>
          </a:p>
        </p:txBody>
      </p:sp>
      <p:sp>
        <p:nvSpPr>
          <p:cNvPr id="28" name="CasellaDiTesto 34">
            <a:extLst>
              <a:ext uri="{FF2B5EF4-FFF2-40B4-BE49-F238E27FC236}">
                <a16:creationId xmlns:a16="http://schemas.microsoft.com/office/drawing/2014/main" id="{4CB5E5BE-D7EE-4643-8562-7C6572B99FA1}"/>
              </a:ext>
            </a:extLst>
          </p:cNvPr>
          <p:cNvSpPr txBox="1"/>
          <p:nvPr/>
        </p:nvSpPr>
        <p:spPr>
          <a:xfrm>
            <a:off x="1331106" y="3887012"/>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PERMANENT CROP</a:t>
            </a:r>
          </a:p>
        </p:txBody>
      </p:sp>
      <p:sp>
        <p:nvSpPr>
          <p:cNvPr id="29" name="CasellaDiTesto 34">
            <a:extLst>
              <a:ext uri="{FF2B5EF4-FFF2-40B4-BE49-F238E27FC236}">
                <a16:creationId xmlns:a16="http://schemas.microsoft.com/office/drawing/2014/main" id="{4CB5E5BE-D7EE-4643-8562-7C6572B99FA1}"/>
              </a:ext>
            </a:extLst>
          </p:cNvPr>
          <p:cNvSpPr txBox="1"/>
          <p:nvPr/>
        </p:nvSpPr>
        <p:spPr>
          <a:xfrm>
            <a:off x="2915484" y="3884135"/>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SEA LAKE</a:t>
            </a:r>
          </a:p>
        </p:txBody>
      </p:sp>
      <p:grpSp>
        <p:nvGrpSpPr>
          <p:cNvPr id="30" name="Gruppo 29"/>
          <p:cNvGrpSpPr/>
          <p:nvPr/>
        </p:nvGrpSpPr>
        <p:grpSpPr>
          <a:xfrm>
            <a:off x="2297478" y="5488750"/>
            <a:ext cx="1115835" cy="1147197"/>
            <a:chOff x="6511798" y="4504427"/>
            <a:chExt cx="1259457" cy="1250172"/>
          </a:xfrm>
        </p:grpSpPr>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1798" y="5144999"/>
              <a:ext cx="609600" cy="609600"/>
            </a:xfrm>
            <a:prstGeom prst="rect">
              <a:avLst/>
            </a:prstGeom>
          </p:spPr>
        </p:pic>
        <p:pic>
          <p:nvPicPr>
            <p:cNvPr id="32" name="Immagin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1655" y="5132758"/>
              <a:ext cx="609600" cy="609600"/>
            </a:xfrm>
            <a:prstGeom prst="rect">
              <a:avLst/>
            </a:prstGeom>
          </p:spPr>
        </p:pic>
        <p:pic>
          <p:nvPicPr>
            <p:cNvPr id="33" name="Immagin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4177" y="4504427"/>
              <a:ext cx="609600" cy="609600"/>
            </a:xfrm>
            <a:prstGeom prst="rect">
              <a:avLst/>
            </a:prstGeom>
          </p:spPr>
        </p:pic>
        <p:pic>
          <p:nvPicPr>
            <p:cNvPr id="34" name="Immagin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15818" y="4504427"/>
              <a:ext cx="609600" cy="609600"/>
            </a:xfrm>
            <a:prstGeom prst="rect">
              <a:avLst/>
            </a:prstGeom>
          </p:spPr>
        </p:pic>
      </p:grpSp>
      <p:grpSp>
        <p:nvGrpSpPr>
          <p:cNvPr id="35" name="Gruppo 34"/>
          <p:cNvGrpSpPr/>
          <p:nvPr/>
        </p:nvGrpSpPr>
        <p:grpSpPr>
          <a:xfrm>
            <a:off x="727595" y="4053492"/>
            <a:ext cx="1080001" cy="1143575"/>
            <a:chOff x="7240437" y="3106946"/>
            <a:chExt cx="1265210" cy="1276711"/>
          </a:xfrm>
        </p:grpSpPr>
        <p:pic>
          <p:nvPicPr>
            <p:cNvPr id="36" name="Immagine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0437" y="3106946"/>
              <a:ext cx="642768" cy="626852"/>
            </a:xfrm>
            <a:prstGeom prst="rect">
              <a:avLst/>
            </a:prstGeom>
          </p:spPr>
        </p:pic>
        <p:pic>
          <p:nvPicPr>
            <p:cNvPr id="37" name="Immagin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5379" y="3106946"/>
              <a:ext cx="610268" cy="626854"/>
            </a:xfrm>
            <a:prstGeom prst="rect">
              <a:avLst/>
            </a:prstGeom>
          </p:spPr>
        </p:pic>
        <p:pic>
          <p:nvPicPr>
            <p:cNvPr id="38" name="Immagin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83205" y="3761218"/>
              <a:ext cx="622439" cy="622439"/>
            </a:xfrm>
            <a:prstGeom prst="rect">
              <a:avLst/>
            </a:prstGeom>
          </p:spPr>
        </p:pic>
        <p:pic>
          <p:nvPicPr>
            <p:cNvPr id="39" name="Immagin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40439" y="3762558"/>
              <a:ext cx="609600" cy="609600"/>
            </a:xfrm>
            <a:prstGeom prst="rect">
              <a:avLst/>
            </a:prstGeom>
          </p:spPr>
        </p:pic>
      </p:grpSp>
      <p:grpSp>
        <p:nvGrpSpPr>
          <p:cNvPr id="40" name="Gruppo 39"/>
          <p:cNvGrpSpPr/>
          <p:nvPr/>
        </p:nvGrpSpPr>
        <p:grpSpPr>
          <a:xfrm>
            <a:off x="2297478" y="4091540"/>
            <a:ext cx="1134080" cy="1095227"/>
            <a:chOff x="7147327" y="3097247"/>
            <a:chExt cx="1293030" cy="1292159"/>
          </a:xfrm>
        </p:grpSpPr>
        <p:pic>
          <p:nvPicPr>
            <p:cNvPr id="41" name="Immagin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47327" y="3111634"/>
              <a:ext cx="609600" cy="609600"/>
            </a:xfrm>
            <a:prstGeom prst="rect">
              <a:avLst/>
            </a:prstGeom>
          </p:spPr>
        </p:pic>
        <p:pic>
          <p:nvPicPr>
            <p:cNvPr id="42" name="Immagine 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22328" y="3097247"/>
              <a:ext cx="609600" cy="609600"/>
            </a:xfrm>
            <a:prstGeom prst="rect">
              <a:avLst/>
            </a:prstGeom>
          </p:spPr>
        </p:pic>
        <p:pic>
          <p:nvPicPr>
            <p:cNvPr id="43" name="Immagine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30757" y="3776045"/>
              <a:ext cx="609600" cy="609600"/>
            </a:xfrm>
            <a:prstGeom prst="rect">
              <a:avLst/>
            </a:prstGeom>
          </p:spPr>
        </p:pic>
        <p:pic>
          <p:nvPicPr>
            <p:cNvPr id="44" name="Immagine 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171" y="3779806"/>
              <a:ext cx="609600" cy="609600"/>
            </a:xfrm>
            <a:prstGeom prst="rect">
              <a:avLst/>
            </a:prstGeom>
          </p:spPr>
        </p:pic>
      </p:grpSp>
      <p:grpSp>
        <p:nvGrpSpPr>
          <p:cNvPr id="45" name="Gruppo 44"/>
          <p:cNvGrpSpPr/>
          <p:nvPr/>
        </p:nvGrpSpPr>
        <p:grpSpPr>
          <a:xfrm>
            <a:off x="3801589" y="4062474"/>
            <a:ext cx="1100078" cy="1121106"/>
            <a:chOff x="6842527" y="3033669"/>
            <a:chExt cx="1249048" cy="1252224"/>
          </a:xfrm>
        </p:grpSpPr>
        <p:pic>
          <p:nvPicPr>
            <p:cNvPr id="46" name="Immagine 4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42527" y="3033669"/>
              <a:ext cx="609600" cy="609600"/>
            </a:xfrm>
            <a:prstGeom prst="rect">
              <a:avLst/>
            </a:prstGeom>
          </p:spPr>
        </p:pic>
        <p:pic>
          <p:nvPicPr>
            <p:cNvPr id="47" name="Immagine 4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81974" y="3037935"/>
              <a:ext cx="609600" cy="609600"/>
            </a:xfrm>
            <a:prstGeom prst="rect">
              <a:avLst/>
            </a:prstGeom>
          </p:spPr>
        </p:pic>
        <p:pic>
          <p:nvPicPr>
            <p:cNvPr id="48" name="Immagine 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81975" y="3676293"/>
              <a:ext cx="609600" cy="609600"/>
            </a:xfrm>
            <a:prstGeom prst="rect">
              <a:avLst/>
            </a:prstGeom>
          </p:spPr>
        </p:pic>
        <p:pic>
          <p:nvPicPr>
            <p:cNvPr id="49" name="Immagine 4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43621" y="3676289"/>
              <a:ext cx="609600" cy="609600"/>
            </a:xfrm>
            <a:prstGeom prst="rect">
              <a:avLst/>
            </a:prstGeom>
          </p:spPr>
        </p:pic>
      </p:grpSp>
      <p:sp>
        <p:nvSpPr>
          <p:cNvPr id="50" name="CasellaDiTesto 49"/>
          <p:cNvSpPr txBox="1"/>
          <p:nvPr/>
        </p:nvSpPr>
        <p:spPr>
          <a:xfrm>
            <a:off x="5847307" y="1525919"/>
            <a:ext cx="5711012" cy="4278094"/>
          </a:xfrm>
          <a:prstGeom prst="rect">
            <a:avLst/>
          </a:prstGeom>
          <a:noFill/>
        </p:spPr>
        <p:txBody>
          <a:bodyPr wrap="square" rtlCol="0">
            <a:spAutoFit/>
          </a:bodyPr>
          <a:lstStyle/>
          <a:p>
            <a:r>
              <a:rPr lang="it-IT" sz="2400" b="1" dirty="0" err="1">
                <a:solidFill>
                  <a:schemeClr val="accent5">
                    <a:lumMod val="50000"/>
                  </a:schemeClr>
                </a:solidFill>
              </a:rPr>
              <a:t>EuroSAT</a:t>
            </a:r>
            <a:r>
              <a:rPr lang="it-IT" sz="2400" b="1" dirty="0">
                <a:solidFill>
                  <a:schemeClr val="accent5">
                    <a:lumMod val="50000"/>
                  </a:schemeClr>
                </a:solidFill>
              </a:rPr>
              <a:t> </a:t>
            </a:r>
            <a:r>
              <a:rPr lang="it-IT" sz="2400" b="1" dirty="0" err="1">
                <a:solidFill>
                  <a:schemeClr val="accent5">
                    <a:lumMod val="50000"/>
                  </a:schemeClr>
                </a:solidFill>
              </a:rPr>
              <a:t>dataset</a:t>
            </a:r>
            <a:r>
              <a:rPr lang="it-IT" sz="2400" b="1" dirty="0">
                <a:solidFill>
                  <a:schemeClr val="accent5">
                    <a:lumMod val="50000"/>
                  </a:schemeClr>
                </a:solidFill>
              </a:rPr>
              <a:t> </a:t>
            </a:r>
            <a:r>
              <a:rPr lang="it-IT" sz="2400" dirty="0"/>
              <a:t>(</a:t>
            </a:r>
            <a:r>
              <a:rPr lang="it-IT" sz="2400" dirty="0">
                <a:solidFill>
                  <a:srgbClr val="0070C0"/>
                </a:solidFill>
              </a:rPr>
              <a:t>https://github.com/phelber/eurosat</a:t>
            </a:r>
            <a:r>
              <a:rPr lang="it-IT" sz="2400" dirty="0"/>
              <a:t>):</a:t>
            </a:r>
          </a:p>
          <a:p>
            <a:endParaRPr lang="it-IT" sz="2400" dirty="0"/>
          </a:p>
          <a:p>
            <a:pPr marL="342900" indent="-342900" algn="just">
              <a:buFont typeface="Arial" panose="020B0604020202020204" pitchFamily="34" charset="0"/>
              <a:buChar char="•"/>
            </a:pPr>
            <a:r>
              <a:rPr lang="it-IT" sz="2000" dirty="0" err="1"/>
              <a:t>Based</a:t>
            </a:r>
            <a:r>
              <a:rPr lang="it-IT" sz="2000" dirty="0"/>
              <a:t> on Sentinel-2 satellite images</a:t>
            </a:r>
          </a:p>
          <a:p>
            <a:pPr algn="just"/>
            <a:endParaRPr lang="it-IT" sz="2000" dirty="0"/>
          </a:p>
          <a:p>
            <a:pPr marL="342900" indent="-342900" algn="just">
              <a:buFont typeface="Arial" panose="020B0604020202020204" pitchFamily="34" charset="0"/>
              <a:buChar char="•"/>
            </a:pPr>
            <a:r>
              <a:rPr lang="it-IT" sz="2000" dirty="0"/>
              <a:t>27000 geo-</a:t>
            </a:r>
            <a:r>
              <a:rPr lang="it-IT" sz="2000" dirty="0" err="1"/>
              <a:t>referenced</a:t>
            </a:r>
            <a:r>
              <a:rPr lang="it-IT" sz="2000" dirty="0"/>
              <a:t> and </a:t>
            </a:r>
            <a:r>
              <a:rPr lang="it-IT" sz="2000" dirty="0" err="1"/>
              <a:t>labeled</a:t>
            </a:r>
            <a:r>
              <a:rPr lang="it-IT" sz="2000" dirty="0"/>
              <a:t> image </a:t>
            </a:r>
            <a:r>
              <a:rPr lang="it-IT" sz="2000" dirty="0" err="1"/>
              <a:t>patches</a:t>
            </a:r>
            <a:r>
              <a:rPr lang="it-IT" sz="2000" dirty="0"/>
              <a:t> (</a:t>
            </a:r>
            <a:r>
              <a:rPr lang="it-IT" sz="2000" dirty="0" err="1"/>
              <a:t>each</a:t>
            </a:r>
            <a:r>
              <a:rPr lang="it-IT" sz="2000" dirty="0"/>
              <a:t> </a:t>
            </a:r>
            <a:r>
              <a:rPr lang="it-IT" sz="2000" dirty="0" err="1"/>
              <a:t>one</a:t>
            </a:r>
            <a:r>
              <a:rPr lang="it-IT" sz="2000" dirty="0"/>
              <a:t> of 64x64 </a:t>
            </a:r>
            <a:r>
              <a:rPr lang="it-IT" sz="2000" dirty="0" err="1"/>
              <a:t>pixels</a:t>
            </a:r>
            <a:r>
              <a:rPr lang="it-IT" sz="2000" dirty="0"/>
              <a:t>)</a:t>
            </a:r>
          </a:p>
          <a:p>
            <a:pPr algn="just"/>
            <a:endParaRPr lang="it-IT" sz="2000" dirty="0"/>
          </a:p>
          <a:p>
            <a:pPr marL="342900" indent="-342900" algn="just">
              <a:buFont typeface="Arial" panose="020B0604020202020204" pitchFamily="34" charset="0"/>
              <a:buChar char="•"/>
            </a:pPr>
            <a:r>
              <a:rPr lang="it-IT" sz="2000" dirty="0"/>
              <a:t>10 </a:t>
            </a:r>
            <a:r>
              <a:rPr lang="it-IT" sz="2000" dirty="0" err="1"/>
              <a:t>different</a:t>
            </a:r>
            <a:r>
              <a:rPr lang="it-IT" sz="2000" dirty="0"/>
              <a:t> Land Use and Land Cover </a:t>
            </a:r>
            <a:r>
              <a:rPr lang="it-IT" sz="2000" dirty="0" err="1"/>
              <a:t>classes</a:t>
            </a:r>
            <a:r>
              <a:rPr lang="it-IT" sz="2000" dirty="0"/>
              <a:t>, with 2000-3000 images per </a:t>
            </a:r>
            <a:r>
              <a:rPr lang="it-IT" sz="2000" dirty="0" err="1"/>
              <a:t>class</a:t>
            </a:r>
          </a:p>
          <a:p>
            <a:pPr algn="just"/>
            <a:endParaRPr lang="it-IT" sz="2000" dirty="0"/>
          </a:p>
          <a:p>
            <a:pPr marL="342900" indent="-342900" algn="just">
              <a:buFont typeface="Arial" panose="020B0604020202020204" pitchFamily="34" charset="0"/>
              <a:buChar char="•"/>
            </a:pPr>
            <a:r>
              <a:rPr lang="it-IT" sz="2000" dirty="0"/>
              <a:t>RGB (8-bit) and Multi-</a:t>
            </a:r>
            <a:r>
              <a:rPr lang="it-IT" sz="2000" dirty="0" err="1"/>
              <a:t>Spectral</a:t>
            </a:r>
            <a:r>
              <a:rPr lang="it-IT" sz="2000" dirty="0"/>
              <a:t> (13 </a:t>
            </a:r>
            <a:r>
              <a:rPr lang="it-IT" sz="2000" dirty="0" err="1"/>
              <a:t>spectral</a:t>
            </a:r>
            <a:r>
              <a:rPr lang="it-IT" sz="2000" dirty="0"/>
              <a:t> </a:t>
            </a:r>
            <a:r>
              <a:rPr lang="it-IT" sz="2000" dirty="0" err="1"/>
              <a:t>bands</a:t>
            </a:r>
            <a:r>
              <a:rPr lang="it-IT" sz="2000" dirty="0"/>
              <a:t>, 16-bit) </a:t>
            </a:r>
            <a:r>
              <a:rPr lang="it-IT" sz="2000" dirty="0" err="1"/>
              <a:t>versions</a:t>
            </a:r>
            <a:r>
              <a:rPr lang="it-IT" sz="2000" dirty="0"/>
              <a:t> </a:t>
            </a:r>
            <a:r>
              <a:rPr lang="it-IT" sz="2000" dirty="0" err="1"/>
              <a:t>available</a:t>
            </a:r>
            <a:endParaRPr lang="it-IT" sz="2000" dirty="0"/>
          </a:p>
        </p:txBody>
      </p:sp>
      <p:sp>
        <p:nvSpPr>
          <p:cNvPr id="51" name="Rectangle 3">
            <a:extLst>
              <a:ext uri="{FF2B5EF4-FFF2-40B4-BE49-F238E27FC236}">
                <a16:creationId xmlns:a16="http://schemas.microsoft.com/office/drawing/2014/main" id="{38867086-8896-F846-AD12-839AC318C420}"/>
              </a:ext>
            </a:extLst>
          </p:cNvPr>
          <p:cNvSpPr/>
          <p:nvPr/>
        </p:nvSpPr>
        <p:spPr>
          <a:xfrm>
            <a:off x="5622216" y="1326416"/>
            <a:ext cx="6115987" cy="4578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08464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15</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pic>
        <p:nvPicPr>
          <p:cNvPr id="76" name="Picture 16" descr="D:\PAPER_etc\Articoli\SJIAOS_postNTTS_2019\DeepLearning_Istat\Material\INCEPTION_V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31" y="1489100"/>
            <a:ext cx="5583810" cy="245761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G:\MEC\Linea di Attività\Deep Learning for Satellite Imagery\LecceCROP\ExportLecceCropTest4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16200000">
            <a:off x="4150389" y="4010730"/>
            <a:ext cx="2420303" cy="287750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 descr="G:\MEC\Linea di Attività\Deep Learning for Satellite Imagery\LecceCROP\Immagine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G:\MEC\Linea di Attività\Deep Learning for Satellite Imagery\LecceCROP\Immagine2.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sp>
        <p:nvSpPr>
          <p:cNvPr id="80" name="Freccia curva 79"/>
          <p:cNvSpPr/>
          <p:nvPr/>
        </p:nvSpPr>
        <p:spPr>
          <a:xfrm>
            <a:off x="1876156" y="2417652"/>
            <a:ext cx="516110" cy="1029600"/>
          </a:xfrm>
          <a:prstGeom prst="bent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Freccia a destra 80"/>
          <p:cNvSpPr/>
          <p:nvPr/>
        </p:nvSpPr>
        <p:spPr>
          <a:xfrm>
            <a:off x="8486259" y="2418937"/>
            <a:ext cx="347762" cy="298974"/>
          </a:xfrm>
          <a:prstGeom prst="right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Picture 3" descr="G:\MEC\Linea di Attività\Deep Learning for Satellite Imagery\LecceCROP\Immagine7.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G:\MEC\Linea di Attività\Deep Learning for Satellite Imagery\LecceCROP\residential2.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915018" y="4232681"/>
            <a:ext cx="2891044" cy="2433600"/>
          </a:xfrm>
          <a:prstGeom prst="rect">
            <a:avLst/>
          </a:prstGeom>
          <a:noFill/>
          <a:extLst>
            <a:ext uri="{909E8E84-426E-40DD-AFC4-6F175D3DCCD1}">
              <a14:hiddenFill xmlns:a14="http://schemas.microsoft.com/office/drawing/2010/main">
                <a:solidFill>
                  <a:srgbClr val="FFFFFF"/>
                </a:solidFill>
              </a14:hiddenFill>
            </a:ext>
          </a:extLst>
        </p:spPr>
      </p:pic>
      <p:sp>
        <p:nvSpPr>
          <p:cNvPr id="84" name="Freccia a destra con strisce 83"/>
          <p:cNvSpPr/>
          <p:nvPr/>
        </p:nvSpPr>
        <p:spPr>
          <a:xfrm>
            <a:off x="7031607" y="5403219"/>
            <a:ext cx="517073" cy="275352"/>
          </a:xfrm>
          <a:prstGeom prst="stripedRightArrow">
            <a:avLst>
              <a:gd name="adj1" fmla="val 50000"/>
              <a:gd name="adj2" fmla="val 64607"/>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CasellaDiTesto 84"/>
          <p:cNvSpPr txBox="1"/>
          <p:nvPr/>
        </p:nvSpPr>
        <p:spPr>
          <a:xfrm>
            <a:off x="1393479" y="5340840"/>
            <a:ext cx="2496505" cy="400110"/>
          </a:xfrm>
          <a:prstGeom prst="rect">
            <a:avLst/>
          </a:prstGeom>
          <a:noFill/>
        </p:spPr>
        <p:txBody>
          <a:bodyPr wrap="square" rtlCol="0">
            <a:spAutoFit/>
          </a:bodyPr>
          <a:lstStyle/>
          <a:p>
            <a:pPr algn="ctr"/>
            <a:r>
              <a:rPr lang="en-US" sz="2000" b="1" dirty="0">
                <a:cs typeface="Times New Roman" panose="02020603050405020304" pitchFamily="18" charset="0"/>
              </a:rPr>
              <a:t>Input Satellite Image</a:t>
            </a:r>
          </a:p>
        </p:txBody>
      </p:sp>
      <p:grpSp>
        <p:nvGrpSpPr>
          <p:cNvPr id="86" name="Group 18">
            <a:extLst>
              <a:ext uri="{FF2B5EF4-FFF2-40B4-BE49-F238E27FC236}">
                <a16:creationId xmlns:a16="http://schemas.microsoft.com/office/drawing/2014/main" id="{52046333-726B-44E4-8231-CA1FDB4F08D7}"/>
              </a:ext>
            </a:extLst>
          </p:cNvPr>
          <p:cNvGrpSpPr/>
          <p:nvPr/>
        </p:nvGrpSpPr>
        <p:grpSpPr>
          <a:xfrm>
            <a:off x="1393479" y="3567546"/>
            <a:ext cx="5412583" cy="3101645"/>
            <a:chOff x="1910658" y="2641707"/>
            <a:chExt cx="5412583" cy="3101645"/>
          </a:xfrm>
        </p:grpSpPr>
        <p:pic>
          <p:nvPicPr>
            <p:cNvPr id="87" name="Picture 5" descr="G:\MEC\Linea di Attività\Deep Learning for Satellite Imagery\LecceCROP\Immagine2.png">
              <a:extLst>
                <a:ext uri="{FF2B5EF4-FFF2-40B4-BE49-F238E27FC236}">
                  <a16:creationId xmlns:a16="http://schemas.microsoft.com/office/drawing/2014/main" id="{DC7F941C-CA99-4331-A18D-94C507E312A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433991" y="3311302"/>
              <a:ext cx="2889250" cy="2432050"/>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Connector 10">
              <a:extLst>
                <a:ext uri="{FF2B5EF4-FFF2-40B4-BE49-F238E27FC236}">
                  <a16:creationId xmlns:a16="http://schemas.microsoft.com/office/drawing/2014/main" id="{33C950C7-FEF8-4AC5-87AB-02F1DC185402}"/>
                </a:ext>
              </a:extLst>
            </p:cNvPr>
            <p:cNvCxnSpPr>
              <a:cxnSpLocks/>
            </p:cNvCxnSpPr>
            <p:nvPr/>
          </p:nvCxnSpPr>
          <p:spPr>
            <a:xfrm flipH="1" flipV="1">
              <a:off x="2897898" y="2696755"/>
              <a:ext cx="2279744" cy="1055851"/>
            </a:xfrm>
            <a:prstGeom prst="line">
              <a:avLst/>
            </a:prstGeom>
            <a:ln w="19050">
              <a:prstDash val="lgDash"/>
            </a:ln>
          </p:spPr>
          <p:style>
            <a:lnRef idx="1">
              <a:schemeClr val="accent3"/>
            </a:lnRef>
            <a:fillRef idx="0">
              <a:schemeClr val="accent3"/>
            </a:fillRef>
            <a:effectRef idx="0">
              <a:schemeClr val="accent3"/>
            </a:effectRef>
            <a:fontRef idx="minor">
              <a:schemeClr val="tx1"/>
            </a:fontRef>
          </p:style>
        </p:cxnSp>
        <p:cxnSp>
          <p:nvCxnSpPr>
            <p:cNvPr id="89" name="Straight Connector 34">
              <a:extLst>
                <a:ext uri="{FF2B5EF4-FFF2-40B4-BE49-F238E27FC236}">
                  <a16:creationId xmlns:a16="http://schemas.microsoft.com/office/drawing/2014/main" id="{551BADB7-C4CA-4821-A033-3025E2DDB702}"/>
                </a:ext>
              </a:extLst>
            </p:cNvPr>
            <p:cNvCxnSpPr>
              <a:cxnSpLocks/>
            </p:cNvCxnSpPr>
            <p:nvPr/>
          </p:nvCxnSpPr>
          <p:spPr>
            <a:xfrm flipH="1" flipV="1">
              <a:off x="2941739" y="3599398"/>
              <a:ext cx="2234517" cy="317630"/>
            </a:xfrm>
            <a:prstGeom prst="line">
              <a:avLst/>
            </a:prstGeom>
            <a:ln w="19050">
              <a:prstDash val="lgDash"/>
            </a:ln>
          </p:spPr>
          <p:style>
            <a:lnRef idx="1">
              <a:schemeClr val="accent3"/>
            </a:lnRef>
            <a:fillRef idx="0">
              <a:schemeClr val="accent3"/>
            </a:fillRef>
            <a:effectRef idx="0">
              <a:schemeClr val="accent3"/>
            </a:effectRef>
            <a:fontRef idx="minor">
              <a:schemeClr val="tx1"/>
            </a:fontRef>
          </p:style>
        </p:cxnSp>
        <p:pic>
          <p:nvPicPr>
            <p:cNvPr id="90" name="Picture 2" descr="C:\Users\zardetto\Desktop\Immagine4.png">
              <a:extLst>
                <a:ext uri="{FF2B5EF4-FFF2-40B4-BE49-F238E27FC236}">
                  <a16:creationId xmlns:a16="http://schemas.microsoft.com/office/drawing/2014/main" id="{CDD41602-F883-4A57-9EA5-C452CD9A3092}"/>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628" t="-4046"/>
            <a:stretch/>
          </p:blipFill>
          <p:spPr bwMode="auto">
            <a:xfrm>
              <a:off x="1910658" y="2641707"/>
              <a:ext cx="1031081" cy="988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7">
            <a:extLst>
              <a:ext uri="{FF2B5EF4-FFF2-40B4-BE49-F238E27FC236}">
                <a16:creationId xmlns:a16="http://schemas.microsoft.com/office/drawing/2014/main" id="{5EBE0F89-483F-4BD0-90AA-1E242A921000}"/>
              </a:ext>
            </a:extLst>
          </p:cNvPr>
          <p:cNvGrpSpPr/>
          <p:nvPr/>
        </p:nvGrpSpPr>
        <p:grpSpPr>
          <a:xfrm>
            <a:off x="9076507" y="1717096"/>
            <a:ext cx="1280735" cy="1293904"/>
            <a:chOff x="8658253" y="816733"/>
            <a:chExt cx="1280735" cy="1293904"/>
          </a:xfrm>
        </p:grpSpPr>
        <p:pic>
          <p:nvPicPr>
            <p:cNvPr id="92" name="Picture 6">
              <a:extLst>
                <a:ext uri="{FF2B5EF4-FFF2-40B4-BE49-F238E27FC236}">
                  <a16:creationId xmlns:a16="http://schemas.microsoft.com/office/drawing/2014/main" id="{4F33BA3E-C53E-4995-BEB5-5EC8CF86E2E5}"/>
                </a:ext>
              </a:extLst>
            </p:cNvPr>
            <p:cNvPicPr>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8791358" y="1172343"/>
              <a:ext cx="1034674" cy="938293"/>
            </a:xfrm>
            <a:prstGeom prst="rect">
              <a:avLst/>
            </a:prstGeom>
            <a:effectLst/>
          </p:spPr>
        </p:pic>
        <p:grpSp>
          <p:nvGrpSpPr>
            <p:cNvPr id="93" name="Group 5">
              <a:extLst>
                <a:ext uri="{FF2B5EF4-FFF2-40B4-BE49-F238E27FC236}">
                  <a16:creationId xmlns:a16="http://schemas.microsoft.com/office/drawing/2014/main" id="{852AFF48-ECE3-46AE-A86A-8DB9E8AE53C5}"/>
                </a:ext>
              </a:extLst>
            </p:cNvPr>
            <p:cNvGrpSpPr/>
            <p:nvPr/>
          </p:nvGrpSpPr>
          <p:grpSpPr>
            <a:xfrm>
              <a:off x="8658253" y="816733"/>
              <a:ext cx="1280735" cy="1293904"/>
              <a:chOff x="8350005" y="-298702"/>
              <a:chExt cx="2673680" cy="3031717"/>
            </a:xfrm>
            <a:noFill/>
          </p:grpSpPr>
          <p:sp>
            <p:nvSpPr>
              <p:cNvPr id="94" name="Rectangle 1">
                <a:extLst>
                  <a:ext uri="{FF2B5EF4-FFF2-40B4-BE49-F238E27FC236}">
                    <a16:creationId xmlns:a16="http://schemas.microsoft.com/office/drawing/2014/main" id="{64591AEB-2941-4243-AFFB-8DB73D4A3EA6}"/>
                  </a:ext>
                </a:extLst>
              </p:cNvPr>
              <p:cNvSpPr/>
              <p:nvPr/>
            </p:nvSpPr>
            <p:spPr>
              <a:xfrm>
                <a:off x="8606844" y="487790"/>
                <a:ext cx="2160000" cy="2245225"/>
              </a:xfrm>
              <a:prstGeom prst="rect">
                <a:avLst/>
              </a:prstGeom>
              <a:grpFill/>
              <a:ln w="508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5" name="Rectangle 2">
                <a:extLst>
                  <a:ext uri="{FF2B5EF4-FFF2-40B4-BE49-F238E27FC236}">
                    <a16:creationId xmlns:a16="http://schemas.microsoft.com/office/drawing/2014/main" id="{801B0A71-09BA-4DE0-ABAC-CF0BF617519B}"/>
                  </a:ext>
                </a:extLst>
              </p:cNvPr>
              <p:cNvSpPr/>
              <p:nvPr/>
            </p:nvSpPr>
            <p:spPr>
              <a:xfrm>
                <a:off x="8350005" y="-298702"/>
                <a:ext cx="2673680" cy="793258"/>
              </a:xfrm>
              <a:prstGeom prst="rect">
                <a:avLst/>
              </a:prstGeom>
              <a:grpFill/>
            </p:spPr>
            <p:txBody>
              <a:bodyPr wrap="none">
                <a:spAutoFit/>
              </a:bodyPr>
              <a:lstStyle/>
              <a:p>
                <a:pPr algn="ctr"/>
                <a:r>
                  <a:rPr lang="it-IT" sz="1600" b="1" dirty="0">
                    <a:solidFill>
                      <a:srgbClr val="00B0F0"/>
                    </a:solidFill>
                    <a:latin typeface="Calibri" panose="020F0502020204030204" pitchFamily="34" charset="0"/>
                  </a:rPr>
                  <a:t>RESIDENTIAL</a:t>
                </a:r>
                <a:endParaRPr lang="en-US" sz="1600" b="1" dirty="0">
                  <a:solidFill>
                    <a:srgbClr val="00B0F0"/>
                  </a:solidFill>
                  <a:latin typeface="Calibri" panose="020F0502020204030204" pitchFamily="34" charset="0"/>
                </a:endParaRPr>
              </a:p>
            </p:txBody>
          </p:sp>
        </p:grpSp>
      </p:grpSp>
      <p:graphicFrame>
        <p:nvGraphicFramePr>
          <p:cNvPr id="96" name="Oggetto 95"/>
          <p:cNvGraphicFramePr>
            <a:graphicFrameLocks noChangeAspect="1"/>
          </p:cNvGraphicFramePr>
          <p:nvPr>
            <p:extLst>
              <p:ext uri="{D42A27DB-BD31-4B8C-83A1-F6EECF244321}">
                <p14:modId xmlns:p14="http://schemas.microsoft.com/office/powerpoint/2010/main" val="1932219760"/>
              </p:ext>
            </p:extLst>
          </p:nvPr>
        </p:nvGraphicFramePr>
        <p:xfrm>
          <a:off x="3886996" y="2593057"/>
          <a:ext cx="914400" cy="198438"/>
        </p:xfrm>
        <a:graphic>
          <a:graphicData uri="http://schemas.openxmlformats.org/presentationml/2006/ole">
            <mc:AlternateContent xmlns:mc="http://schemas.openxmlformats.org/markup-compatibility/2006">
              <mc:Choice xmlns:v="urn:schemas-microsoft-com:vml" Requires="v">
                <p:oleObj spid="_x0000_s1037" name="Equation" r:id="rId12" imgW="914400" imgH="198720" progId="Equation.DSMT4">
                  <p:embed/>
                </p:oleObj>
              </mc:Choice>
              <mc:Fallback>
                <p:oleObj name="Equation" r:id="rId12" imgW="914400" imgH="198720" progId="Equation.DSMT4">
                  <p:embed/>
                  <p:pic>
                    <p:nvPicPr>
                      <p:cNvPr id="29" name="Oggetto 28"/>
                      <p:cNvPicPr/>
                      <p:nvPr/>
                    </p:nvPicPr>
                    <p:blipFill>
                      <a:blip r:embed="rId13"/>
                      <a:stretch>
                        <a:fillRect/>
                      </a:stretch>
                    </p:blipFill>
                    <p:spPr>
                      <a:xfrm>
                        <a:off x="3886996" y="2593057"/>
                        <a:ext cx="914400" cy="198438"/>
                      </a:xfrm>
                      <a:prstGeom prst="rect">
                        <a:avLst/>
                      </a:prstGeom>
                    </p:spPr>
                  </p:pic>
                </p:oleObj>
              </mc:Fallback>
            </mc:AlternateContent>
          </a:graphicData>
        </a:graphic>
      </p:graphicFrame>
      <p:pic>
        <p:nvPicPr>
          <p:cNvPr id="97" name="Picture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6129" y="4526903"/>
            <a:ext cx="3646487"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Rectangle 1">
            <a:extLst>
              <a:ext uri="{FF2B5EF4-FFF2-40B4-BE49-F238E27FC236}">
                <a16:creationId xmlns:a16="http://schemas.microsoft.com/office/drawing/2014/main" id="{EE3F013D-ED54-BF4A-A570-1F40C52A749F}"/>
              </a:ext>
            </a:extLst>
          </p:cNvPr>
          <p:cNvSpPr/>
          <p:nvPr/>
        </p:nvSpPr>
        <p:spPr>
          <a:xfrm>
            <a:off x="468895" y="1158760"/>
            <a:ext cx="2019977" cy="646331"/>
          </a:xfrm>
          <a:prstGeom prst="rect">
            <a:avLst/>
          </a:prstGeom>
        </p:spPr>
        <p:txBody>
          <a:bodyPr wrap="none">
            <a:spAutoFit/>
          </a:bodyPr>
          <a:lstStyle/>
          <a:p>
            <a:pPr algn="ctr"/>
            <a:r>
              <a:rPr lang="en-US" b="1" dirty="0">
                <a:solidFill>
                  <a:schemeClr val="accent1">
                    <a:lumMod val="75000"/>
                  </a:schemeClr>
                </a:solidFill>
              </a:rPr>
              <a:t>Classify-and-Count </a:t>
            </a:r>
          </a:p>
          <a:p>
            <a:pPr algn="ctr"/>
            <a:r>
              <a:rPr lang="en-US" b="1" dirty="0">
                <a:solidFill>
                  <a:schemeClr val="accent1">
                    <a:lumMod val="75000"/>
                  </a:schemeClr>
                </a:solidFill>
              </a:rPr>
              <a:t>Approach</a:t>
            </a:r>
            <a:endParaRPr lang="it-IT" b="1">
              <a:solidFill>
                <a:schemeClr val="accent1">
                  <a:lumMod val="75000"/>
                </a:schemeClr>
              </a:solidFill>
            </a:endParaRPr>
          </a:p>
        </p:txBody>
      </p:sp>
      <p:sp>
        <p:nvSpPr>
          <p:cNvPr id="99" name="Rectangle 37">
            <a:extLst>
              <a:ext uri="{FF2B5EF4-FFF2-40B4-BE49-F238E27FC236}">
                <a16:creationId xmlns:a16="http://schemas.microsoft.com/office/drawing/2014/main" id="{2D250668-6062-5F46-9970-B6062B4615A4}"/>
              </a:ext>
            </a:extLst>
          </p:cNvPr>
          <p:cNvSpPr/>
          <p:nvPr/>
        </p:nvSpPr>
        <p:spPr>
          <a:xfrm>
            <a:off x="2448526" y="1273316"/>
            <a:ext cx="5912908" cy="2778936"/>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p:cNvSpPr/>
          <p:nvPr/>
        </p:nvSpPr>
        <p:spPr>
          <a:xfrm>
            <a:off x="8660140" y="1261561"/>
            <a:ext cx="3095078" cy="369332"/>
          </a:xfrm>
          <a:prstGeom prst="rect">
            <a:avLst/>
          </a:prstGeom>
        </p:spPr>
        <p:txBody>
          <a:bodyPr wrap="none">
            <a:spAutoFit/>
          </a:bodyPr>
          <a:lstStyle/>
          <a:p>
            <a:r>
              <a:rPr lang="en-US" b="1" dirty="0">
                <a:solidFill>
                  <a:schemeClr val="accent5">
                    <a:lumMod val="50000"/>
                  </a:schemeClr>
                </a:solidFill>
              </a:rPr>
              <a:t>CNN: Inception-V3 </a:t>
            </a:r>
            <a:r>
              <a:rPr lang="en-US" b="1" dirty="0" err="1">
                <a:solidFill>
                  <a:schemeClr val="accent5">
                    <a:lumMod val="50000"/>
                  </a:schemeClr>
                </a:solidFill>
              </a:rPr>
              <a:t>Archite</a:t>
            </a:r>
            <a:endParaRPr lang="it-IT" b="1" dirty="0"/>
          </a:p>
        </p:txBody>
      </p:sp>
    </p:spTree>
    <p:extLst>
      <p:ext uri="{BB962C8B-B14F-4D97-AF65-F5344CB8AC3E}">
        <p14:creationId xmlns:p14="http://schemas.microsoft.com/office/powerpoint/2010/main" val="4796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20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500"/>
                                        <p:tgtEl>
                                          <p:spTgt spid="79"/>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1500"/>
                                        <p:tgtEl>
                                          <p:spTgt spid="8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 calcmode="lin" valueType="num">
                                      <p:cBhvr>
                                        <p:cTn id="21" dur="1000" fill="hold"/>
                                        <p:tgtEl>
                                          <p:spTgt spid="80"/>
                                        </p:tgtEl>
                                        <p:attrNameLst>
                                          <p:attrName>ppt_w</p:attrName>
                                        </p:attrNameLst>
                                      </p:cBhvr>
                                      <p:tavLst>
                                        <p:tav tm="0">
                                          <p:val>
                                            <p:fltVal val="0"/>
                                          </p:val>
                                        </p:tav>
                                        <p:tav tm="100000">
                                          <p:val>
                                            <p:strVal val="#ppt_w"/>
                                          </p:val>
                                        </p:tav>
                                      </p:tavLst>
                                    </p:anim>
                                    <p:anim calcmode="lin" valueType="num">
                                      <p:cBhvr>
                                        <p:cTn id="22" dur="1000" fill="hold"/>
                                        <p:tgtEl>
                                          <p:spTgt spid="80"/>
                                        </p:tgtEl>
                                        <p:attrNameLst>
                                          <p:attrName>ppt_h</p:attrName>
                                        </p:attrNameLst>
                                      </p:cBhvr>
                                      <p:tavLst>
                                        <p:tav tm="0">
                                          <p:val>
                                            <p:fltVal val="0"/>
                                          </p:val>
                                        </p:tav>
                                        <p:tav tm="100000">
                                          <p:val>
                                            <p:strVal val="#ppt_h"/>
                                          </p:val>
                                        </p:tav>
                                      </p:tavLst>
                                    </p:anim>
                                    <p:animEffect transition="in" filter="fade">
                                      <p:cBhvr>
                                        <p:cTn id="23" dur="10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 calcmode="lin" valueType="num">
                                      <p:cBhvr>
                                        <p:cTn id="28" dur="1000" fill="hold"/>
                                        <p:tgtEl>
                                          <p:spTgt spid="81"/>
                                        </p:tgtEl>
                                        <p:attrNameLst>
                                          <p:attrName>ppt_w</p:attrName>
                                        </p:attrNameLst>
                                      </p:cBhvr>
                                      <p:tavLst>
                                        <p:tav tm="0">
                                          <p:val>
                                            <p:fltVal val="0"/>
                                          </p:val>
                                        </p:tav>
                                        <p:tav tm="100000">
                                          <p:val>
                                            <p:strVal val="#ppt_w"/>
                                          </p:val>
                                        </p:tav>
                                      </p:tavLst>
                                    </p:anim>
                                    <p:anim calcmode="lin" valueType="num">
                                      <p:cBhvr>
                                        <p:cTn id="29" dur="1000" fill="hold"/>
                                        <p:tgtEl>
                                          <p:spTgt spid="81"/>
                                        </p:tgtEl>
                                        <p:attrNameLst>
                                          <p:attrName>ppt_h</p:attrName>
                                        </p:attrNameLst>
                                      </p:cBhvr>
                                      <p:tavLst>
                                        <p:tav tm="0">
                                          <p:val>
                                            <p:fltVal val="0"/>
                                          </p:val>
                                        </p:tav>
                                        <p:tav tm="100000">
                                          <p:val>
                                            <p:strVal val="#ppt_h"/>
                                          </p:val>
                                        </p:tav>
                                      </p:tavLst>
                                    </p:anim>
                                    <p:animEffect transition="in" filter="fade">
                                      <p:cBhvr>
                                        <p:cTn id="30" dur="1000"/>
                                        <p:tgtEl>
                                          <p:spTgt spid="8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down)">
                                      <p:cBhvr>
                                        <p:cTn id="35" dur="1000"/>
                                        <p:tgtEl>
                                          <p:spTgt spid="9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4.23923E-6 1.85185E-6 L -0.40544 0.34954 " pathEditMode="relative" rAng="0" ptsTypes="AA">
                                      <p:cBhvr>
                                        <p:cTn id="39" dur="2000" fill="hold"/>
                                        <p:tgtEl>
                                          <p:spTgt spid="91"/>
                                        </p:tgtEl>
                                        <p:attrNameLst>
                                          <p:attrName>ppt_x</p:attrName>
                                          <p:attrName>ppt_y</p:attrName>
                                        </p:attrNameLst>
                                      </p:cBhvr>
                                      <p:rCtr x="-20279" y="17477"/>
                                    </p:animMotion>
                                  </p:childTnLst>
                                </p:cTn>
                              </p:par>
                            </p:childTnLst>
                          </p:cTn>
                        </p:par>
                        <p:par>
                          <p:cTn id="40" fill="hold">
                            <p:stCondLst>
                              <p:cond delay="2000"/>
                            </p:stCondLst>
                            <p:childTnLst>
                              <p:par>
                                <p:cTn id="41" presetID="53" presetClass="exit" presetSubtype="32" fill="hold" nodeType="afterEffect">
                                  <p:stCondLst>
                                    <p:cond delay="0"/>
                                  </p:stCondLst>
                                  <p:childTnLst>
                                    <p:anim calcmode="lin" valueType="num">
                                      <p:cBhvr>
                                        <p:cTn id="42" dur="500"/>
                                        <p:tgtEl>
                                          <p:spTgt spid="91"/>
                                        </p:tgtEl>
                                        <p:attrNameLst>
                                          <p:attrName>ppt_w</p:attrName>
                                        </p:attrNameLst>
                                      </p:cBhvr>
                                      <p:tavLst>
                                        <p:tav tm="0">
                                          <p:val>
                                            <p:strVal val="ppt_w"/>
                                          </p:val>
                                        </p:tav>
                                        <p:tav tm="100000">
                                          <p:val>
                                            <p:fltVal val="0"/>
                                          </p:val>
                                        </p:tav>
                                      </p:tavLst>
                                    </p:anim>
                                    <p:anim calcmode="lin" valueType="num">
                                      <p:cBhvr>
                                        <p:cTn id="43" dur="500"/>
                                        <p:tgtEl>
                                          <p:spTgt spid="91"/>
                                        </p:tgtEl>
                                        <p:attrNameLst>
                                          <p:attrName>ppt_h</p:attrName>
                                        </p:attrNameLst>
                                      </p:cBhvr>
                                      <p:tavLst>
                                        <p:tav tm="0">
                                          <p:val>
                                            <p:strVal val="ppt_h"/>
                                          </p:val>
                                        </p:tav>
                                        <p:tav tm="100000">
                                          <p:val>
                                            <p:fltVal val="0"/>
                                          </p:val>
                                        </p:tav>
                                      </p:tavLst>
                                    </p:anim>
                                    <p:animEffect transition="out" filter="fade">
                                      <p:cBhvr>
                                        <p:cTn id="44" dur="500"/>
                                        <p:tgtEl>
                                          <p:spTgt spid="91"/>
                                        </p:tgtEl>
                                      </p:cBhvr>
                                    </p:animEffect>
                                    <p:set>
                                      <p:cBhvr>
                                        <p:cTn id="45" dur="1" fill="hold">
                                          <p:stCondLst>
                                            <p:cond delay="499"/>
                                          </p:stCondLst>
                                        </p:cTn>
                                        <p:tgtEl>
                                          <p:spTgt spid="91"/>
                                        </p:tgtEl>
                                        <p:attrNameLst>
                                          <p:attrName>style.visibility</p:attrName>
                                        </p:attrNameLst>
                                      </p:cBhvr>
                                      <p:to>
                                        <p:strVal val="hidden"/>
                                      </p:to>
                                    </p:set>
                                  </p:childTnLst>
                                </p:cTn>
                              </p:par>
                            </p:childTnLst>
                          </p:cTn>
                        </p:par>
                        <p:par>
                          <p:cTn id="46" fill="hold">
                            <p:stCondLst>
                              <p:cond delay="2500"/>
                            </p:stCondLst>
                            <p:childTnLst>
                              <p:par>
                                <p:cTn id="47" presetID="10" presetClass="exit" presetSubtype="0" fill="hold" nodeType="afterEffect">
                                  <p:stCondLst>
                                    <p:cond delay="0"/>
                                  </p:stCondLst>
                                  <p:childTnLst>
                                    <p:animEffect transition="out" filter="fade">
                                      <p:cBhvr>
                                        <p:cTn id="48" dur="500"/>
                                        <p:tgtEl>
                                          <p:spTgt spid="86"/>
                                        </p:tgtEl>
                                      </p:cBhvr>
                                    </p:animEffect>
                                    <p:set>
                                      <p:cBhvr>
                                        <p:cTn id="49" dur="1" fill="hold">
                                          <p:stCondLst>
                                            <p:cond delay="499"/>
                                          </p:stCondLst>
                                        </p:cTn>
                                        <p:tgtEl>
                                          <p:spTgt spid="8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80"/>
                                        </p:tgtEl>
                                      </p:cBhvr>
                                    </p:animEffect>
                                    <p:set>
                                      <p:cBhvr>
                                        <p:cTn id="52" dur="1" fill="hold">
                                          <p:stCondLst>
                                            <p:cond delay="499"/>
                                          </p:stCondLst>
                                        </p:cTn>
                                        <p:tgtEl>
                                          <p:spTgt spid="8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81"/>
                                        </p:tgtEl>
                                      </p:cBhvr>
                                    </p:animEffect>
                                    <p:set>
                                      <p:cBhvr>
                                        <p:cTn id="55" dur="1" fill="hold">
                                          <p:stCondLst>
                                            <p:cond delay="499"/>
                                          </p:stCondLst>
                                        </p:cTn>
                                        <p:tgtEl>
                                          <p:spTgt spid="8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fade">
                                      <p:cBhvr>
                                        <p:cTn id="58" dur="1700"/>
                                        <p:tgtEl>
                                          <p:spTgt spid="8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fade">
                                      <p:cBhvr>
                                        <p:cTn id="63" dur="20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4"/>
                                        </p:tgtEl>
                                        <p:attrNameLst>
                                          <p:attrName>style.visibility</p:attrName>
                                        </p:attrNameLst>
                                      </p:cBhvr>
                                      <p:to>
                                        <p:strVal val="visible"/>
                                      </p:to>
                                    </p:set>
                                    <p:anim calcmode="lin" valueType="num">
                                      <p:cBhvr>
                                        <p:cTn id="68" dur="500" fill="hold"/>
                                        <p:tgtEl>
                                          <p:spTgt spid="84"/>
                                        </p:tgtEl>
                                        <p:attrNameLst>
                                          <p:attrName>ppt_w</p:attrName>
                                        </p:attrNameLst>
                                      </p:cBhvr>
                                      <p:tavLst>
                                        <p:tav tm="0">
                                          <p:val>
                                            <p:fltVal val="0"/>
                                          </p:val>
                                        </p:tav>
                                        <p:tav tm="100000">
                                          <p:val>
                                            <p:strVal val="#ppt_w"/>
                                          </p:val>
                                        </p:tav>
                                      </p:tavLst>
                                    </p:anim>
                                    <p:anim calcmode="lin" valueType="num">
                                      <p:cBhvr>
                                        <p:cTn id="69" dur="500" fill="hold"/>
                                        <p:tgtEl>
                                          <p:spTgt spid="84"/>
                                        </p:tgtEl>
                                        <p:attrNameLst>
                                          <p:attrName>ppt_h</p:attrName>
                                        </p:attrNameLst>
                                      </p:cBhvr>
                                      <p:tavLst>
                                        <p:tav tm="0">
                                          <p:val>
                                            <p:fltVal val="0"/>
                                          </p:val>
                                        </p:tav>
                                        <p:tav tm="100000">
                                          <p:val>
                                            <p:strVal val="#ppt_h"/>
                                          </p:val>
                                        </p:tav>
                                      </p:tavLst>
                                    </p:anim>
                                    <p:animEffect transition="in" filter="fade">
                                      <p:cBhvr>
                                        <p:cTn id="70" dur="500"/>
                                        <p:tgtEl>
                                          <p:spTgt spid="8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wipe(up)">
                                      <p:cBhvr>
                                        <p:cTn id="75"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1" grpId="0" animBg="1"/>
      <p:bldP spid="81" grpId="1" animBg="1"/>
      <p:bldP spid="8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16</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pic>
        <p:nvPicPr>
          <p:cNvPr id="29" name="Immagine 7">
            <a:extLst>
              <a:ext uri="{FF2B5EF4-FFF2-40B4-BE49-F238E27FC236}">
                <a16:creationId xmlns:a16="http://schemas.microsoft.com/office/drawing/2014/main" id="{D50204E5-2CB4-7444-B614-E45167B3A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947" y="1491797"/>
            <a:ext cx="3249102" cy="3537908"/>
          </a:xfrm>
          <a:prstGeom prst="rect">
            <a:avLst/>
          </a:prstGeom>
          <a:ln w="25400">
            <a:solidFill>
              <a:schemeClr val="accent1">
                <a:shade val="50000"/>
              </a:schemeClr>
            </a:solidFill>
          </a:ln>
        </p:spPr>
      </p:pic>
      <p:sp>
        <p:nvSpPr>
          <p:cNvPr id="30" name="Segnaposto testo 4">
            <a:extLst>
              <a:ext uri="{FF2B5EF4-FFF2-40B4-BE49-F238E27FC236}">
                <a16:creationId xmlns:a16="http://schemas.microsoft.com/office/drawing/2014/main" id="{B794178A-2A76-1D46-A7BA-C3FC31099334}"/>
              </a:ext>
            </a:extLst>
          </p:cNvPr>
          <p:cNvSpPr txBox="1">
            <a:spLocks/>
          </p:cNvSpPr>
          <p:nvPr/>
        </p:nvSpPr>
        <p:spPr>
          <a:xfrm>
            <a:off x="1036101" y="5213767"/>
            <a:ext cx="3250092" cy="102408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[A]</a:t>
            </a:r>
          </a:p>
          <a:p>
            <a:pPr marL="0" indent="0" eaLnBrk="1" hangingPunct="1">
              <a:spcBef>
                <a:spcPts val="0"/>
              </a:spcBef>
              <a:buNone/>
            </a:pPr>
            <a:r>
              <a:rPr lang="en-US" sz="2000" dirty="0"/>
              <a:t>The </a:t>
            </a:r>
            <a:r>
              <a:rPr lang="en-US" sz="2000" b="1" dirty="0">
                <a:solidFill>
                  <a:schemeClr val="accent1">
                    <a:lumMod val="75000"/>
                  </a:schemeClr>
                </a:solidFill>
              </a:rPr>
              <a:t>‘Lecce image’ </a:t>
            </a:r>
            <a:r>
              <a:rPr lang="en-US" sz="2000" dirty="0"/>
              <a:t>(751 km</a:t>
            </a:r>
            <a:r>
              <a:rPr lang="en-US" sz="2000" baseline="30000" dirty="0"/>
              <a:t>2</a:t>
            </a:r>
            <a:r>
              <a:rPr lang="en-US" sz="2000" dirty="0"/>
              <a:t>)</a:t>
            </a:r>
          </a:p>
        </p:txBody>
      </p:sp>
      <p:pic>
        <p:nvPicPr>
          <p:cNvPr id="31" name="Immagine 8" descr="D:\SJIAOS_postNTTS_2019\STRIDE\LE3_rif.png">
            <a:extLst>
              <a:ext uri="{FF2B5EF4-FFF2-40B4-BE49-F238E27FC236}">
                <a16:creationId xmlns:a16="http://schemas.microsoft.com/office/drawing/2014/main" id="{84F6C589-D6D1-4B41-BBAB-12CC75614D4D}"/>
              </a:ext>
            </a:extLst>
          </p:cNvPr>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4565307" y="1493134"/>
            <a:ext cx="3250800" cy="3537908"/>
          </a:xfrm>
          <a:prstGeom prst="rect">
            <a:avLst/>
          </a:prstGeom>
          <a:noFill/>
          <a:ln w="25400">
            <a:solidFill>
              <a:schemeClr val="accent1">
                <a:shade val="50000"/>
              </a:schemeClr>
            </a:solidFill>
          </a:ln>
        </p:spPr>
      </p:pic>
      <p:sp>
        <p:nvSpPr>
          <p:cNvPr id="32" name="Segnaposto testo 4">
            <a:extLst>
              <a:ext uri="{FF2B5EF4-FFF2-40B4-BE49-F238E27FC236}">
                <a16:creationId xmlns:a16="http://schemas.microsoft.com/office/drawing/2014/main" id="{7B360854-BEC9-E541-AFED-359BBE27AA66}"/>
              </a:ext>
            </a:extLst>
          </p:cNvPr>
          <p:cNvSpPr txBox="1">
            <a:spLocks/>
          </p:cNvSpPr>
          <p:nvPr/>
        </p:nvSpPr>
        <p:spPr>
          <a:xfrm>
            <a:off x="4610277" y="5176196"/>
            <a:ext cx="3287117" cy="992734"/>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[B]</a:t>
            </a:r>
          </a:p>
          <a:p>
            <a:pPr marL="0" indent="0" eaLnBrk="1" hangingPunct="1">
              <a:spcBef>
                <a:spcPts val="0"/>
              </a:spcBef>
              <a:buNone/>
            </a:pPr>
            <a:r>
              <a:rPr lang="en-US" sz="2000" dirty="0"/>
              <a:t>Automated  LC map derived from the ‘Lecce image’</a:t>
            </a:r>
          </a:p>
        </p:txBody>
      </p:sp>
      <p:pic>
        <p:nvPicPr>
          <p:cNvPr id="33" name="Immagine 4">
            <a:extLst>
              <a:ext uri="{FF2B5EF4-FFF2-40B4-BE49-F238E27FC236}">
                <a16:creationId xmlns:a16="http://schemas.microsoft.com/office/drawing/2014/main" id="{74D9F294-72A5-EC46-890E-3688CB14116F}"/>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8126009" y="1496884"/>
            <a:ext cx="3250800" cy="3537908"/>
          </a:xfrm>
          <a:prstGeom prst="rect">
            <a:avLst/>
          </a:prstGeom>
          <a:ln w="25400">
            <a:solidFill>
              <a:schemeClr val="accent1">
                <a:shade val="50000"/>
              </a:schemeClr>
            </a:solidFill>
          </a:ln>
        </p:spPr>
      </p:pic>
      <p:sp>
        <p:nvSpPr>
          <p:cNvPr id="34" name="Segnaposto testo 4">
            <a:extLst>
              <a:ext uri="{FF2B5EF4-FFF2-40B4-BE49-F238E27FC236}">
                <a16:creationId xmlns:a16="http://schemas.microsoft.com/office/drawing/2014/main" id="{4540B759-8D0E-3346-9487-38D5AA75D68D}"/>
              </a:ext>
            </a:extLst>
          </p:cNvPr>
          <p:cNvSpPr txBox="1">
            <a:spLocks/>
          </p:cNvSpPr>
          <p:nvPr/>
        </p:nvSpPr>
        <p:spPr>
          <a:xfrm>
            <a:off x="8230939" y="5242085"/>
            <a:ext cx="3380014" cy="1263645"/>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[C]</a:t>
            </a:r>
          </a:p>
          <a:p>
            <a:pPr marL="0" indent="0" eaLnBrk="1" hangingPunct="1">
              <a:spcBef>
                <a:spcPts val="0"/>
              </a:spcBef>
              <a:buNone/>
            </a:pPr>
            <a:r>
              <a:rPr lang="en-US" sz="2000" dirty="0"/>
              <a:t>Edge line of the ‘Residential’ class derived from [B] overlaid on [A]</a:t>
            </a:r>
          </a:p>
        </p:txBody>
      </p:sp>
    </p:spTree>
    <p:extLst>
      <p:ext uri="{BB962C8B-B14F-4D97-AF65-F5344CB8AC3E}">
        <p14:creationId xmlns:p14="http://schemas.microsoft.com/office/powerpoint/2010/main" val="375830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17</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grpSp>
        <p:nvGrpSpPr>
          <p:cNvPr id="29" name="Group 3">
            <a:extLst>
              <a:ext uri="{FF2B5EF4-FFF2-40B4-BE49-F238E27FC236}">
                <a16:creationId xmlns:a16="http://schemas.microsoft.com/office/drawing/2014/main" id="{444309AA-3B1C-2D47-8AC4-780A05F8FCBC}"/>
              </a:ext>
            </a:extLst>
          </p:cNvPr>
          <p:cNvGrpSpPr/>
          <p:nvPr/>
        </p:nvGrpSpPr>
        <p:grpSpPr>
          <a:xfrm>
            <a:off x="8196382" y="1387355"/>
            <a:ext cx="2878956" cy="3597212"/>
            <a:chOff x="8196382" y="902167"/>
            <a:chExt cx="2878956" cy="4082400"/>
          </a:xfrm>
        </p:grpSpPr>
        <p:pic>
          <p:nvPicPr>
            <p:cNvPr id="30" name="Immagine 4">
              <a:extLst>
                <a:ext uri="{FF2B5EF4-FFF2-40B4-BE49-F238E27FC236}">
                  <a16:creationId xmlns:a16="http://schemas.microsoft.com/office/drawing/2014/main" id="{74B3290F-293E-DF4A-9416-6A95154ECC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196382" y="902167"/>
              <a:ext cx="2878956" cy="4082400"/>
            </a:xfrm>
            <a:prstGeom prst="rect">
              <a:avLst/>
            </a:prstGeom>
            <a:noFill/>
            <a:ln w="25400">
              <a:solidFill>
                <a:schemeClr val="accent5">
                  <a:lumMod val="50000"/>
                </a:schemeClr>
              </a:solidFill>
            </a:ln>
          </p:spPr>
        </p:pic>
        <p:grpSp>
          <p:nvGrpSpPr>
            <p:cNvPr id="31" name="Gruppo 5">
              <a:extLst>
                <a:ext uri="{FF2B5EF4-FFF2-40B4-BE49-F238E27FC236}">
                  <a16:creationId xmlns:a16="http://schemas.microsoft.com/office/drawing/2014/main" id="{4134BEB8-B283-704B-8581-AE342B720A83}"/>
                </a:ext>
              </a:extLst>
            </p:cNvPr>
            <p:cNvGrpSpPr/>
            <p:nvPr/>
          </p:nvGrpSpPr>
          <p:grpSpPr>
            <a:xfrm>
              <a:off x="9303314" y="2669358"/>
              <a:ext cx="1772024" cy="493566"/>
              <a:chOff x="10194659" y="2158489"/>
              <a:chExt cx="1909535" cy="531867"/>
            </a:xfrm>
          </p:grpSpPr>
          <p:cxnSp>
            <p:nvCxnSpPr>
              <p:cNvPr id="32" name="Connettore 2 6">
                <a:extLst>
                  <a:ext uri="{FF2B5EF4-FFF2-40B4-BE49-F238E27FC236}">
                    <a16:creationId xmlns:a16="http://schemas.microsoft.com/office/drawing/2014/main" id="{09927E73-C4EB-1D4B-BD69-23E5712B01A5}"/>
                  </a:ext>
                </a:extLst>
              </p:cNvPr>
              <p:cNvCxnSpPr/>
              <p:nvPr/>
            </p:nvCxnSpPr>
            <p:spPr>
              <a:xfrm>
                <a:off x="10194659" y="2368089"/>
                <a:ext cx="756000" cy="0"/>
              </a:xfrm>
              <a:prstGeom prst="straightConnector1">
                <a:avLst/>
              </a:prstGeom>
              <a:ln w="508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Rettangolo 7">
                <a:extLst>
                  <a:ext uri="{FF2B5EF4-FFF2-40B4-BE49-F238E27FC236}">
                    <a16:creationId xmlns:a16="http://schemas.microsoft.com/office/drawing/2014/main" id="{A596C333-306E-7F46-8449-47D48A57C158}"/>
                  </a:ext>
                </a:extLst>
              </p:cNvPr>
              <p:cNvSpPr/>
              <p:nvPr/>
            </p:nvSpPr>
            <p:spPr>
              <a:xfrm>
                <a:off x="10903062" y="2158489"/>
                <a:ext cx="1201132" cy="531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~600 m</a:t>
                </a:r>
              </a:p>
            </p:txBody>
          </p:sp>
        </p:grpSp>
      </p:grpSp>
      <p:grpSp>
        <p:nvGrpSpPr>
          <p:cNvPr id="34" name="Group 2">
            <a:extLst>
              <a:ext uri="{FF2B5EF4-FFF2-40B4-BE49-F238E27FC236}">
                <a16:creationId xmlns:a16="http://schemas.microsoft.com/office/drawing/2014/main" id="{04AFC37E-A19D-5949-B6D9-4622A2F97F2E}"/>
              </a:ext>
            </a:extLst>
          </p:cNvPr>
          <p:cNvGrpSpPr/>
          <p:nvPr/>
        </p:nvGrpSpPr>
        <p:grpSpPr>
          <a:xfrm>
            <a:off x="1001381" y="1400537"/>
            <a:ext cx="6840000" cy="3602090"/>
            <a:chOff x="1001381" y="914691"/>
            <a:chExt cx="6840000" cy="4087936"/>
          </a:xfrm>
        </p:grpSpPr>
        <p:pic>
          <p:nvPicPr>
            <p:cNvPr id="35" name="Immagine 2" descr="G:\PAPER_etc\Articoli\SJIAOS_postNTTS_2019\STRIDE\PI_ansa_detail.png">
              <a:extLst>
                <a:ext uri="{FF2B5EF4-FFF2-40B4-BE49-F238E27FC236}">
                  <a16:creationId xmlns:a16="http://schemas.microsoft.com/office/drawing/2014/main" id="{2C852C0B-8ABC-4545-9640-954821D4CA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381" y="914691"/>
              <a:ext cx="6840000" cy="4087936"/>
            </a:xfrm>
            <a:prstGeom prst="rect">
              <a:avLst/>
            </a:prstGeom>
            <a:noFill/>
            <a:ln w="25400">
              <a:solidFill>
                <a:schemeClr val="accent5">
                  <a:lumMod val="50000"/>
                </a:schemeClr>
              </a:solidFill>
            </a:ln>
          </p:spPr>
        </p:pic>
        <p:grpSp>
          <p:nvGrpSpPr>
            <p:cNvPr id="36" name="Gruppo 14">
              <a:extLst>
                <a:ext uri="{FF2B5EF4-FFF2-40B4-BE49-F238E27FC236}">
                  <a16:creationId xmlns:a16="http://schemas.microsoft.com/office/drawing/2014/main" id="{903D7471-FB4F-2749-A0E0-0FB38C7E7799}"/>
                </a:ext>
              </a:extLst>
            </p:cNvPr>
            <p:cNvGrpSpPr/>
            <p:nvPr/>
          </p:nvGrpSpPr>
          <p:grpSpPr>
            <a:xfrm>
              <a:off x="4048130" y="1832936"/>
              <a:ext cx="1194442" cy="535333"/>
              <a:chOff x="3739941" y="1812746"/>
              <a:chExt cx="1285180" cy="576000"/>
            </a:xfrm>
          </p:grpSpPr>
          <p:cxnSp>
            <p:nvCxnSpPr>
              <p:cNvPr id="37" name="Connettore 2 8">
                <a:extLst>
                  <a:ext uri="{FF2B5EF4-FFF2-40B4-BE49-F238E27FC236}">
                    <a16:creationId xmlns:a16="http://schemas.microsoft.com/office/drawing/2014/main" id="{3F37F699-B8C8-6948-9DA2-91B977825B8E}"/>
                  </a:ext>
                </a:extLst>
              </p:cNvPr>
              <p:cNvCxnSpPr/>
              <p:nvPr/>
            </p:nvCxnSpPr>
            <p:spPr>
              <a:xfrm rot="5400000">
                <a:off x="3451941" y="2100746"/>
                <a:ext cx="576000" cy="0"/>
              </a:xfrm>
              <a:prstGeom prst="straightConnector1">
                <a:avLst/>
              </a:prstGeom>
              <a:ln w="508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Rettangolo 9">
                <a:extLst>
                  <a:ext uri="{FF2B5EF4-FFF2-40B4-BE49-F238E27FC236}">
                    <a16:creationId xmlns:a16="http://schemas.microsoft.com/office/drawing/2014/main" id="{D7FDA11E-3B17-254F-99DF-14766D514E08}"/>
                  </a:ext>
                </a:extLst>
              </p:cNvPr>
              <p:cNvSpPr/>
              <p:nvPr/>
            </p:nvSpPr>
            <p:spPr>
              <a:xfrm>
                <a:off x="3822702" y="1950334"/>
                <a:ext cx="1202419" cy="438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rPr>
                  <a:t>~500 m</a:t>
                </a:r>
              </a:p>
            </p:txBody>
          </p:sp>
        </p:grpSp>
      </p:grpSp>
      <p:sp>
        <p:nvSpPr>
          <p:cNvPr id="39" name="Segnaposto testo 4">
            <a:extLst>
              <a:ext uri="{FF2B5EF4-FFF2-40B4-BE49-F238E27FC236}">
                <a16:creationId xmlns:a16="http://schemas.microsoft.com/office/drawing/2014/main" id="{64E3FC7E-E3A7-5A45-9957-2B85E64029FF}"/>
              </a:ext>
            </a:extLst>
          </p:cNvPr>
          <p:cNvSpPr txBox="1">
            <a:spLocks/>
          </p:cNvSpPr>
          <p:nvPr/>
        </p:nvSpPr>
        <p:spPr>
          <a:xfrm>
            <a:off x="986393" y="5207622"/>
            <a:ext cx="6643600" cy="134603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1800" dirty="0"/>
              <a:t>[D]</a:t>
            </a:r>
          </a:p>
          <a:p>
            <a:pPr marL="0" indent="0" eaLnBrk="1" hangingPunct="1">
              <a:spcBef>
                <a:spcPts val="0"/>
              </a:spcBef>
              <a:buNone/>
            </a:pPr>
            <a:r>
              <a:rPr lang="en-US" sz="1800" dirty="0"/>
              <a:t>A detailed view of the course of the Arno River (cropped from the </a:t>
            </a:r>
            <a:r>
              <a:rPr lang="en-US" sz="1800" b="1" dirty="0">
                <a:solidFill>
                  <a:srgbClr val="0070C0"/>
                </a:solidFill>
              </a:rPr>
              <a:t>‘Pisa image’</a:t>
            </a:r>
            <a:r>
              <a:rPr lang="en-US" sz="1800" dirty="0"/>
              <a:t>, 443 km</a:t>
            </a:r>
            <a:r>
              <a:rPr lang="en-US" sz="1800" baseline="30000" dirty="0"/>
              <a:t>2</a:t>
            </a:r>
            <a:r>
              <a:rPr lang="en-US" sz="1800" dirty="0"/>
              <a:t>) overlaid with a semitransparent version of the corresponding automated LC map</a:t>
            </a:r>
          </a:p>
        </p:txBody>
      </p:sp>
      <p:sp>
        <p:nvSpPr>
          <p:cNvPr id="40" name="Segnaposto testo 4">
            <a:extLst>
              <a:ext uri="{FF2B5EF4-FFF2-40B4-BE49-F238E27FC236}">
                <a16:creationId xmlns:a16="http://schemas.microsoft.com/office/drawing/2014/main" id="{0C3A0CCA-6F35-5A41-B33C-0AFD8D9E20D5}"/>
              </a:ext>
            </a:extLst>
          </p:cNvPr>
          <p:cNvSpPr txBox="1">
            <a:spLocks/>
          </p:cNvSpPr>
          <p:nvPr/>
        </p:nvSpPr>
        <p:spPr>
          <a:xfrm>
            <a:off x="8211367" y="5162652"/>
            <a:ext cx="2863971" cy="134603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1800" dirty="0"/>
              <a:t>[E]</a:t>
            </a:r>
          </a:p>
          <a:p>
            <a:pPr marL="0" indent="0" eaLnBrk="1" hangingPunct="1">
              <a:spcBef>
                <a:spcPts val="0"/>
              </a:spcBef>
              <a:buNone/>
            </a:pPr>
            <a:r>
              <a:rPr lang="en-US" sz="1800" dirty="0"/>
              <a:t>A highway fragment from the </a:t>
            </a:r>
            <a:r>
              <a:rPr lang="en-US" sz="1800" b="1" dirty="0">
                <a:solidFill>
                  <a:srgbClr val="0070C0"/>
                </a:solidFill>
              </a:rPr>
              <a:t>‘Lecce image’</a:t>
            </a:r>
            <a:r>
              <a:rPr lang="en-US" sz="1800" b="1" dirty="0"/>
              <a:t> </a:t>
            </a:r>
            <a:r>
              <a:rPr lang="en-US" sz="1800" dirty="0"/>
              <a:t>overlaid with the edge line of the ‘Highway’ class</a:t>
            </a:r>
          </a:p>
        </p:txBody>
      </p:sp>
    </p:spTree>
    <p:extLst>
      <p:ext uri="{BB962C8B-B14F-4D97-AF65-F5344CB8AC3E}">
        <p14:creationId xmlns:p14="http://schemas.microsoft.com/office/powerpoint/2010/main" val="13545518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18</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dirty="0" smtClean="0"/>
              <a:t>AI for the generation of </a:t>
            </a:r>
            <a:r>
              <a:rPr lang="it-IT" dirty="0" err="1" smtClean="0"/>
              <a:t>Synthetic</a:t>
            </a:r>
            <a:r>
              <a:rPr lang="it-IT" dirty="0" smtClean="0"/>
              <a:t> Data</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618686" y="1437815"/>
            <a:ext cx="5484863" cy="5324535"/>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With the </a:t>
            </a:r>
            <a:r>
              <a:rPr lang="en-US" sz="2000" b="1" dirty="0" smtClean="0"/>
              <a:t>digitalization</a:t>
            </a:r>
            <a:r>
              <a:rPr lang="en-US" sz="2000" dirty="0" smtClean="0"/>
              <a:t> </a:t>
            </a:r>
            <a:r>
              <a:rPr lang="en-US" sz="2000" b="1" dirty="0" smtClean="0"/>
              <a:t>of information </a:t>
            </a:r>
            <a:r>
              <a:rPr lang="en-US" sz="2000" dirty="0" smtClean="0"/>
              <a:t>and the increasing accessibility of </a:t>
            </a:r>
            <a:r>
              <a:rPr lang="en-US" sz="2000" b="1" dirty="0" smtClean="0"/>
              <a:t>administrative</a:t>
            </a:r>
            <a:r>
              <a:rPr lang="en-US" sz="2000" dirty="0" smtClean="0"/>
              <a:t> data, the amount of data to be handled has grown substantially in recent years. This raises significant concerns about </a:t>
            </a:r>
            <a:r>
              <a:rPr lang="en-US" sz="2000" b="1" dirty="0" smtClean="0"/>
              <a:t>data</a:t>
            </a:r>
            <a:r>
              <a:rPr lang="en-US" sz="2000" dirty="0" smtClean="0"/>
              <a:t> </a:t>
            </a:r>
            <a:r>
              <a:rPr lang="en-US" sz="2000" b="1" dirty="0" smtClean="0"/>
              <a:t>protection</a:t>
            </a:r>
            <a:r>
              <a:rPr lang="en-US" sz="2000" dirty="0" smtClean="0"/>
              <a:t> and </a:t>
            </a:r>
            <a:r>
              <a:rPr lang="en-US" sz="2000" b="1" dirty="0" smtClean="0"/>
              <a:t>privacy</a:t>
            </a:r>
            <a:r>
              <a:rPr lang="en-US" sz="2000" dirty="0" smtClean="0"/>
              <a:t> since the disclosure </a:t>
            </a:r>
            <a:r>
              <a:rPr lang="en-US" sz="2000" dirty="0"/>
              <a:t>of sensitive </a:t>
            </a:r>
            <a:r>
              <a:rPr lang="en-US" sz="2000" dirty="0" smtClean="0"/>
              <a:t>information can </a:t>
            </a:r>
            <a:r>
              <a:rPr lang="en-US" sz="2000" dirty="0"/>
              <a:t>pose serious risks to individuals, institutions, and public administrations</a:t>
            </a:r>
            <a:r>
              <a:rPr lang="en-US" sz="2000" dirty="0" smtClean="0"/>
              <a:t>.</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b="1" dirty="0"/>
              <a:t>Synthetic data </a:t>
            </a:r>
            <a:r>
              <a:rPr lang="en-US" sz="2000" dirty="0"/>
              <a:t>are artificially created datasets intended to </a:t>
            </a:r>
            <a:r>
              <a:rPr lang="en-US" sz="2000" b="1" dirty="0"/>
              <a:t>replicate</a:t>
            </a:r>
            <a:r>
              <a:rPr lang="en-US" sz="2000" dirty="0"/>
              <a:t> the statistical characteristics and structure of real data, while preventing the exposure of </a:t>
            </a:r>
            <a:r>
              <a:rPr lang="en-US" sz="2000" b="1" dirty="0"/>
              <a:t>sensitive</a:t>
            </a:r>
            <a:r>
              <a:rPr lang="en-US" sz="2000" dirty="0"/>
              <a:t> or </a:t>
            </a:r>
            <a:r>
              <a:rPr lang="en-US" sz="2000" b="1" dirty="0"/>
              <a:t>personally identifiable</a:t>
            </a:r>
            <a:r>
              <a:rPr lang="en-US" sz="2000" dirty="0"/>
              <a:t> information</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060" y="1437815"/>
            <a:ext cx="4638175" cy="3092116"/>
          </a:xfrm>
          <a:prstGeom prst="rect">
            <a:avLst/>
          </a:prstGeom>
        </p:spPr>
      </p:pic>
      <p:pic>
        <p:nvPicPr>
          <p:cNvPr id="10" name="Immagine 9"/>
          <p:cNvPicPr>
            <a:picLocks noChangeAspect="1"/>
          </p:cNvPicPr>
          <p:nvPr/>
        </p:nvPicPr>
        <p:blipFill>
          <a:blip r:embed="rId4"/>
          <a:stretch>
            <a:fillRect/>
          </a:stretch>
        </p:blipFill>
        <p:spPr>
          <a:xfrm>
            <a:off x="6867060" y="4808540"/>
            <a:ext cx="3034414" cy="1322858"/>
          </a:xfrm>
          <a:prstGeom prst="rect">
            <a:avLst/>
          </a:prstGeom>
        </p:spPr>
      </p:pic>
    </p:spTree>
    <p:extLst>
      <p:ext uri="{BB962C8B-B14F-4D97-AF65-F5344CB8AC3E}">
        <p14:creationId xmlns:p14="http://schemas.microsoft.com/office/powerpoint/2010/main" val="13225299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19</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dirty="0"/>
              <a:t>AI for the generation of </a:t>
            </a:r>
            <a:r>
              <a:rPr lang="it-IT" dirty="0" err="1"/>
              <a:t>Synthetic</a:t>
            </a:r>
            <a:r>
              <a:rPr lang="it-IT" dirty="0"/>
              <a:t> Data</a:t>
            </a:r>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7442972" cy="5940088"/>
          </a:xfrm>
          <a:prstGeom prst="rect">
            <a:avLst/>
          </a:prstGeom>
          <a:noFill/>
        </p:spPr>
        <p:txBody>
          <a:bodyPr wrap="square">
            <a:spAutoFit/>
          </a:bodyPr>
          <a:lstStyle/>
          <a:p>
            <a:pPr marL="342900" indent="-342900">
              <a:buFont typeface="Wingdings" panose="05000000000000000000" pitchFamily="2" charset="2"/>
              <a:buChar char="ü"/>
            </a:pPr>
            <a:r>
              <a:rPr lang="it-IT" sz="2000" b="1" dirty="0" err="1" smtClean="0"/>
              <a:t>Keep</a:t>
            </a:r>
            <a:r>
              <a:rPr lang="it-IT" sz="2000" b="1" dirty="0" smtClean="0"/>
              <a:t> in </a:t>
            </a:r>
            <a:r>
              <a:rPr lang="it-IT" sz="2000" b="1" dirty="0" err="1" smtClean="0"/>
              <a:t>mind</a:t>
            </a:r>
            <a:r>
              <a:rPr lang="it-IT" sz="2000" b="1" dirty="0" smtClean="0"/>
              <a:t>! </a:t>
            </a:r>
            <a:r>
              <a:rPr lang="it-IT" sz="2000" dirty="0" err="1" smtClean="0"/>
              <a:t>Synthetic</a:t>
            </a:r>
            <a:r>
              <a:rPr lang="it-IT" sz="2000" dirty="0" smtClean="0"/>
              <a:t> </a:t>
            </a:r>
            <a:r>
              <a:rPr lang="it-IT" sz="2000" dirty="0"/>
              <a:t>data do </a:t>
            </a:r>
            <a:r>
              <a:rPr lang="it-IT" sz="2000" dirty="0" err="1"/>
              <a:t>not</a:t>
            </a:r>
            <a:r>
              <a:rPr lang="it-IT" sz="2000" dirty="0"/>
              <a:t> </a:t>
            </a:r>
            <a:r>
              <a:rPr lang="it-IT" sz="2000" dirty="0" err="1"/>
              <a:t>necessarily</a:t>
            </a:r>
            <a:r>
              <a:rPr lang="it-IT" sz="2000" dirty="0"/>
              <a:t> </a:t>
            </a:r>
            <a:r>
              <a:rPr lang="it-IT" sz="2000" dirty="0" err="1"/>
              <a:t>reproduce</a:t>
            </a:r>
            <a:r>
              <a:rPr lang="it-IT" sz="2000" dirty="0"/>
              <a:t> the </a:t>
            </a:r>
            <a:r>
              <a:rPr lang="it-IT" sz="2000" dirty="0" err="1"/>
              <a:t>atomic</a:t>
            </a:r>
            <a:r>
              <a:rPr lang="it-IT" sz="2000" dirty="0"/>
              <a:t> data (</a:t>
            </a:r>
            <a:r>
              <a:rPr lang="it-IT" sz="2000" dirty="0" err="1"/>
              <a:t>categorical</a:t>
            </a:r>
            <a:r>
              <a:rPr lang="it-IT" sz="2000" dirty="0"/>
              <a:t>, </a:t>
            </a:r>
            <a:r>
              <a:rPr lang="it-IT" sz="2000" dirty="0" err="1"/>
              <a:t>numerical</a:t>
            </a:r>
            <a:r>
              <a:rPr lang="it-IT" sz="2000" dirty="0"/>
              <a:t>, </a:t>
            </a:r>
            <a:r>
              <a:rPr lang="it-IT" sz="2000" dirty="0" err="1"/>
              <a:t>etc</a:t>
            </a:r>
            <a:r>
              <a:rPr lang="it-IT" sz="2000" dirty="0"/>
              <a:t>) from the </a:t>
            </a:r>
            <a:r>
              <a:rPr lang="it-IT" sz="2000" dirty="0" err="1"/>
              <a:t>original</a:t>
            </a:r>
            <a:r>
              <a:rPr lang="it-IT" sz="2000" dirty="0"/>
              <a:t> source. </a:t>
            </a:r>
            <a:r>
              <a:rPr lang="it-IT" sz="2000" b="1" dirty="0" err="1"/>
              <a:t>Synthesis</a:t>
            </a:r>
            <a:r>
              <a:rPr lang="it-IT" sz="2000" dirty="0"/>
              <a:t> </a:t>
            </a:r>
            <a:r>
              <a:rPr lang="it-IT" sz="2000" dirty="0" err="1"/>
              <a:t>capability</a:t>
            </a:r>
            <a:r>
              <a:rPr lang="it-IT" sz="2000" dirty="0"/>
              <a:t> </a:t>
            </a:r>
            <a:r>
              <a:rPr lang="it-IT" sz="2000" dirty="0" err="1"/>
              <a:t>might</a:t>
            </a:r>
            <a:r>
              <a:rPr lang="it-IT" sz="2000" dirty="0"/>
              <a:t> </a:t>
            </a:r>
            <a:r>
              <a:rPr lang="it-IT" sz="2000" dirty="0" err="1"/>
              <a:t>rely</a:t>
            </a:r>
            <a:r>
              <a:rPr lang="it-IT" sz="2000" dirty="0"/>
              <a:t> </a:t>
            </a:r>
            <a:r>
              <a:rPr lang="it-IT" sz="2000" dirty="0" err="1"/>
              <a:t>rather</a:t>
            </a:r>
            <a:r>
              <a:rPr lang="it-IT" sz="2000" dirty="0"/>
              <a:t> on the </a:t>
            </a:r>
            <a:r>
              <a:rPr lang="it-IT" sz="2000" b="1" dirty="0" err="1"/>
              <a:t>relationships</a:t>
            </a:r>
            <a:r>
              <a:rPr lang="it-IT" sz="2000" dirty="0"/>
              <a:t> </a:t>
            </a:r>
            <a:r>
              <a:rPr lang="it-IT" sz="2000" dirty="0" err="1"/>
              <a:t>between</a:t>
            </a:r>
            <a:r>
              <a:rPr lang="it-IT" sz="2000" dirty="0"/>
              <a:t> </a:t>
            </a:r>
            <a:r>
              <a:rPr lang="it-IT" sz="2000" dirty="0" err="1"/>
              <a:t>different</a:t>
            </a:r>
            <a:r>
              <a:rPr lang="it-IT" sz="2000" dirty="0"/>
              <a:t> </a:t>
            </a:r>
            <a:r>
              <a:rPr lang="it-IT" sz="2000" dirty="0" err="1"/>
              <a:t>kind</a:t>
            </a:r>
            <a:r>
              <a:rPr lang="it-IT" sz="2000" dirty="0"/>
              <a:t> of </a:t>
            </a:r>
            <a:r>
              <a:rPr lang="it-IT" sz="2000" b="1" dirty="0" err="1"/>
              <a:t>entities</a:t>
            </a:r>
            <a:r>
              <a:rPr lang="it-IT" sz="2000" dirty="0"/>
              <a:t>, </a:t>
            </a:r>
            <a:r>
              <a:rPr lang="it-IT" sz="2000" dirty="0" err="1"/>
              <a:t>such</a:t>
            </a:r>
            <a:r>
              <a:rPr lang="it-IT" sz="2000" dirty="0"/>
              <a:t> </a:t>
            </a:r>
            <a:r>
              <a:rPr lang="it-IT" sz="2000" dirty="0" err="1"/>
              <a:t>as</a:t>
            </a:r>
            <a:r>
              <a:rPr lang="it-IT" sz="2000" dirty="0"/>
              <a:t> </a:t>
            </a:r>
            <a:r>
              <a:rPr lang="it-IT" sz="2000" dirty="0" err="1"/>
              <a:t>people</a:t>
            </a:r>
            <a:r>
              <a:rPr lang="it-IT" sz="2000" dirty="0"/>
              <a:t> and </a:t>
            </a:r>
            <a:r>
              <a:rPr lang="it-IT" sz="2000" dirty="0" err="1"/>
              <a:t>objects</a:t>
            </a:r>
            <a:r>
              <a:rPr lang="it-IT" sz="2000" dirty="0"/>
              <a:t>, </a:t>
            </a:r>
            <a:r>
              <a:rPr lang="it-IT" sz="2000" dirty="0" err="1"/>
              <a:t>school</a:t>
            </a:r>
            <a:r>
              <a:rPr lang="it-IT" sz="2000" dirty="0"/>
              <a:t> and </a:t>
            </a:r>
            <a:r>
              <a:rPr lang="it-IT" sz="2000" dirty="0" err="1"/>
              <a:t>neighborhoods</a:t>
            </a:r>
            <a:r>
              <a:rPr lang="it-IT" sz="2000" dirty="0"/>
              <a:t>, or </a:t>
            </a:r>
            <a:r>
              <a:rPr lang="it-IT" sz="2000" dirty="0" err="1"/>
              <a:t>users</a:t>
            </a:r>
            <a:r>
              <a:rPr lang="it-IT" sz="2000" dirty="0"/>
              <a:t> and </a:t>
            </a:r>
            <a:r>
              <a:rPr lang="it-IT" sz="2000" dirty="0" err="1"/>
              <a:t>cellular</a:t>
            </a:r>
            <a:r>
              <a:rPr lang="it-IT" sz="2000" dirty="0"/>
              <a:t> </a:t>
            </a:r>
            <a:r>
              <a:rPr lang="it-IT" sz="2000" dirty="0" err="1" smtClean="0"/>
              <a:t>antennas</a:t>
            </a:r>
            <a:r>
              <a:rPr lang="it-IT" sz="2000" dirty="0" smtClean="0"/>
              <a:t>.</a:t>
            </a:r>
          </a:p>
          <a:p>
            <a:pPr marL="342900" indent="-342900">
              <a:buFont typeface="Wingdings" panose="05000000000000000000" pitchFamily="2" charset="2"/>
              <a:buChar char="ü"/>
            </a:pPr>
            <a:endParaRPr lang="it-IT" sz="2000" dirty="0"/>
          </a:p>
          <a:p>
            <a:pPr marL="342900" indent="-342900">
              <a:buFont typeface="Wingdings" panose="05000000000000000000" pitchFamily="2" charset="2"/>
              <a:buChar char="ü"/>
            </a:pPr>
            <a:r>
              <a:rPr lang="en-US" sz="2000" dirty="0"/>
              <a:t>In this study, the </a:t>
            </a:r>
            <a:r>
              <a:rPr lang="en-US" sz="2000" b="1" dirty="0"/>
              <a:t>analyzed data</a:t>
            </a:r>
            <a:r>
              <a:rPr lang="en-US" sz="2000" dirty="0"/>
              <a:t> relate to the frequency and attributes of trips and vacations undertaken by residents of Italy.  They originate from </a:t>
            </a:r>
            <a:r>
              <a:rPr lang="en-US" sz="2000" b="1" dirty="0"/>
              <a:t>the </a:t>
            </a:r>
            <a:r>
              <a:rPr lang="en-US" sz="2000" b="1" dirty="0" err="1"/>
              <a:t>Istat</a:t>
            </a:r>
            <a:r>
              <a:rPr lang="en-US" sz="2000" b="1" dirty="0"/>
              <a:t> Trips and Holidays survey</a:t>
            </a:r>
            <a:r>
              <a:rPr lang="en-US" sz="2000" dirty="0"/>
              <a:t>, as a module of the </a:t>
            </a:r>
            <a:r>
              <a:rPr lang="en-US" sz="2000" b="1" dirty="0"/>
              <a:t>Household Budget Survey (HBS) </a:t>
            </a:r>
            <a:r>
              <a:rPr lang="en-US" sz="2000" dirty="0"/>
              <a:t>which collects </a:t>
            </a:r>
            <a:r>
              <a:rPr lang="it-IT" sz="2000" dirty="0"/>
              <a:t>information on the </a:t>
            </a:r>
            <a:r>
              <a:rPr lang="it-IT" sz="2000" dirty="0" err="1"/>
              <a:t>tourism</a:t>
            </a:r>
            <a:r>
              <a:rPr lang="it-IT" sz="2000" dirty="0"/>
              <a:t> </a:t>
            </a:r>
            <a:r>
              <a:rPr lang="it-IT" sz="2000" dirty="0" err="1"/>
              <a:t>flows</a:t>
            </a:r>
            <a:r>
              <a:rPr lang="it-IT" sz="2000" dirty="0"/>
              <a:t> of </a:t>
            </a:r>
            <a:r>
              <a:rPr lang="it-IT" sz="2000" dirty="0" err="1"/>
              <a:t>residents</a:t>
            </a:r>
            <a:r>
              <a:rPr lang="it-IT" sz="2000" dirty="0"/>
              <a:t>.</a:t>
            </a:r>
            <a:r>
              <a:rPr lang="en-US" sz="2000" dirty="0"/>
              <a:t> This information includes journeys made for leisure or work, both domestically and internationally. </a:t>
            </a:r>
            <a:endParaRPr lang="en-US" sz="2000" dirty="0" smtClean="0"/>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In the </a:t>
            </a:r>
            <a:r>
              <a:rPr lang="it-IT" sz="2000" dirty="0"/>
              <a:t>WP13’s Istat </a:t>
            </a:r>
            <a:r>
              <a:rPr lang="it-IT" sz="2000" dirty="0" err="1"/>
              <a:t>PoC</a:t>
            </a:r>
            <a:r>
              <a:rPr lang="it-IT" sz="2000" dirty="0"/>
              <a:t> </a:t>
            </a:r>
            <a:r>
              <a:rPr lang="it-IT" sz="2000" dirty="0" smtClean="0"/>
              <a:t>of AI/ML </a:t>
            </a:r>
            <a:r>
              <a:rPr lang="it-IT" sz="2000" dirty="0" err="1" smtClean="0"/>
              <a:t>Essnet</a:t>
            </a:r>
            <a:r>
              <a:rPr lang="it-IT" sz="2000" dirty="0" smtClean="0"/>
              <a:t> </a:t>
            </a:r>
            <a:r>
              <a:rPr lang="it-IT" sz="2000" dirty="0" err="1" smtClean="0"/>
              <a:t>project</a:t>
            </a:r>
            <a:r>
              <a:rPr lang="it-IT" sz="2000" dirty="0" smtClean="0"/>
              <a:t>, w</a:t>
            </a:r>
            <a:r>
              <a:rPr lang="en-US" sz="2000" dirty="0" smtClean="0"/>
              <a:t>e compared different AI methods: </a:t>
            </a:r>
            <a:r>
              <a:rPr lang="en-US" sz="2000" b="1" dirty="0" smtClean="0"/>
              <a:t>CT-GAN, VAEs, DP-CTGAN, SMOTENC, Random Forest, </a:t>
            </a:r>
            <a:r>
              <a:rPr lang="en-US" sz="2000" b="1" dirty="0" err="1" smtClean="0"/>
              <a:t>XGBoost</a:t>
            </a:r>
            <a:endParaRPr lang="en-US" sz="2000" b="1" dirty="0"/>
          </a:p>
          <a:p>
            <a:pPr marL="342900" indent="-342900">
              <a:buFont typeface="Wingdings" panose="05000000000000000000" pitchFamily="2" charset="2"/>
              <a:buChar char="ü"/>
            </a:pPr>
            <a:endParaRPr lang="it-IT" sz="2000" dirty="0" smtClean="0"/>
          </a:p>
          <a:p>
            <a:endParaRPr lang="it-IT" sz="2000" dirty="0"/>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149" y="1949963"/>
            <a:ext cx="4391025" cy="1714500"/>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1903" y="3952959"/>
            <a:ext cx="3749515" cy="1973279"/>
          </a:xfrm>
          <a:prstGeom prst="rect">
            <a:avLst/>
          </a:prstGeom>
        </p:spPr>
      </p:pic>
    </p:spTree>
    <p:extLst>
      <p:ext uri="{BB962C8B-B14F-4D97-AF65-F5344CB8AC3E}">
        <p14:creationId xmlns:p14="http://schemas.microsoft.com/office/powerpoint/2010/main" val="4240133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2</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dirty="0"/>
              <a:t>AI for </a:t>
            </a:r>
            <a:r>
              <a:rPr lang="it-IT" dirty="0" err="1"/>
              <a:t>Sentiment</a:t>
            </a:r>
            <a:r>
              <a:rPr lang="it-IT" dirty="0"/>
              <a:t> Analysis</a:t>
            </a:r>
            <a:endParaRPr lang="it-IT" dirty="0"/>
          </a:p>
        </p:txBody>
      </p:sp>
      <p:sp>
        <p:nvSpPr>
          <p:cNvPr id="6" name="Rettangolo 5">
            <a:extLst>
              <a:ext uri="{FF2B5EF4-FFF2-40B4-BE49-F238E27FC236}">
                <a16:creationId xmlns:a16="http://schemas.microsoft.com/office/drawing/2014/main" id="{75B0B2DC-8E2B-5A57-EB73-23AC4D8B0603}"/>
              </a:ext>
            </a:extLst>
          </p:cNvPr>
          <p:cNvSpPr/>
          <p:nvPr/>
        </p:nvSpPr>
        <p:spPr>
          <a:xfrm>
            <a:off x="629029" y="2132238"/>
            <a:ext cx="4973118" cy="3373102"/>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Social Mood on Economy Index (SMEI) is developed by ISTAT</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lang="en-US" sz="2800" dirty="0">
                <a:solidFill>
                  <a:prstClr val="black"/>
                </a:solidFill>
                <a:latin typeface="Calibri" panose="020F0502020204030204"/>
              </a:rPr>
              <a:t>Measures the Italian sentiment on economy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Extracts the sentiment from Twitter data</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sentiment analysis is conducted using a lexicon-based, unsupervised, approach</a:t>
            </a:r>
          </a:p>
        </p:txBody>
      </p:sp>
      <p:pic>
        <p:nvPicPr>
          <p:cNvPr id="7" name="Segnaposto contenuto 7">
            <a:extLst>
              <a:ext uri="{FF2B5EF4-FFF2-40B4-BE49-F238E27FC236}">
                <a16:creationId xmlns:a16="http://schemas.microsoft.com/office/drawing/2014/main" id="{04B66597-7CED-E7CF-C14B-524C7A742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147" y="2951544"/>
            <a:ext cx="5139159" cy="3566669"/>
          </a:xfrm>
          <a:prstGeom prst="rect">
            <a:avLst/>
          </a:prstGeom>
          <a:effectLst>
            <a:outerShdw blurRad="50800" dist="38100" dir="2700000" algn="tl" rotWithShape="0">
              <a:prstClr val="black">
                <a:alpha val="40000"/>
              </a:prstClr>
            </a:outerShdw>
          </a:effectLst>
        </p:spPr>
      </p:pic>
      <p:sp>
        <p:nvSpPr>
          <p:cNvPr id="9" name="Titolo 1">
            <a:extLst>
              <a:ext uri="{FF2B5EF4-FFF2-40B4-BE49-F238E27FC236}">
                <a16:creationId xmlns:a16="http://schemas.microsoft.com/office/drawing/2014/main" id="{EA5F5965-EA84-E6BC-F2DB-3AD29CD1E18B}"/>
              </a:ext>
            </a:extLst>
          </p:cNvPr>
          <p:cNvSpPr txBox="1">
            <a:spLocks/>
          </p:cNvSpPr>
          <p:nvPr/>
        </p:nvSpPr>
        <p:spPr bwMode="auto">
          <a:xfrm>
            <a:off x="5040037" y="1397477"/>
            <a:ext cx="6263378" cy="280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7500"/>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lang="en-US" sz="3200" dirty="0" smtClean="0">
                <a:solidFill>
                  <a:schemeClr val="tx1"/>
                </a:solidFill>
                <a:latin typeface="+mj-lt"/>
                <a:cs typeface="+mj-cs"/>
              </a:rPr>
              <a:t>ISTAT’s SMEI </a:t>
            </a:r>
            <a:br>
              <a:rPr lang="en-US" sz="3200" dirty="0" smtClean="0">
                <a:solidFill>
                  <a:schemeClr val="tx1"/>
                </a:solidFill>
                <a:latin typeface="+mj-lt"/>
                <a:cs typeface="+mj-cs"/>
              </a:rPr>
            </a:br>
            <a:r>
              <a:rPr lang="en-US" sz="3200" dirty="0" smtClean="0">
                <a:solidFill>
                  <a:schemeClr val="tx1"/>
                </a:solidFill>
                <a:latin typeface="+mj-lt"/>
                <a:cs typeface="+mj-cs"/>
              </a:rPr>
              <a:t>January-May 2020: </a:t>
            </a:r>
            <a:br>
              <a:rPr lang="en-US" sz="3200" dirty="0" smtClean="0">
                <a:solidFill>
                  <a:schemeClr val="tx1"/>
                </a:solidFill>
                <a:latin typeface="+mj-lt"/>
                <a:cs typeface="+mj-cs"/>
              </a:rPr>
            </a:br>
            <a:r>
              <a:rPr lang="en-US" sz="3200" dirty="0" smtClean="0">
                <a:solidFill>
                  <a:schemeClr val="tx1"/>
                </a:solidFill>
                <a:latin typeface="+mj-lt"/>
                <a:cs typeface="+mj-cs"/>
              </a:rPr>
              <a:t> the </a:t>
            </a:r>
            <a:r>
              <a:rPr lang="en-US" sz="3200" dirty="0" err="1" smtClean="0">
                <a:solidFill>
                  <a:schemeClr val="tx1"/>
                </a:solidFill>
                <a:latin typeface="+mj-lt"/>
                <a:cs typeface="+mj-cs"/>
              </a:rPr>
              <a:t>Covid</a:t>
            </a:r>
            <a:r>
              <a:rPr lang="en-US" sz="3200" dirty="0" smtClean="0">
                <a:solidFill>
                  <a:schemeClr val="tx1"/>
                </a:solidFill>
                <a:latin typeface="+mj-lt"/>
                <a:cs typeface="+mj-cs"/>
              </a:rPr>
              <a:t> outbreak in Italy</a:t>
            </a:r>
            <a:endParaRPr lang="en-US" sz="3200" dirty="0">
              <a:solidFill>
                <a:schemeClr val="tx1"/>
              </a:solidFill>
              <a:latin typeface="+mj-lt"/>
              <a:cs typeface="+mj-cs"/>
            </a:endParaRPr>
          </a:p>
        </p:txBody>
      </p:sp>
    </p:spTree>
    <p:extLst>
      <p:ext uri="{BB962C8B-B14F-4D97-AF65-F5344CB8AC3E}">
        <p14:creationId xmlns:p14="http://schemas.microsoft.com/office/powerpoint/2010/main" val="2576077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20</a:t>
            </a:fld>
            <a:endParaRPr lang="en-US" dirty="0"/>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68894" y="354512"/>
            <a:ext cx="11269308" cy="384721"/>
          </a:xfrm>
        </p:spPr>
        <p:txBody>
          <a:bodyPr/>
          <a:lstStyle/>
          <a:p>
            <a:r>
              <a:rPr lang="it-IT" dirty="0"/>
              <a:t>AI for the generation of </a:t>
            </a:r>
            <a:r>
              <a:rPr lang="it-IT" dirty="0" err="1"/>
              <a:t>Synthetic</a:t>
            </a:r>
            <a:r>
              <a:rPr lang="it-IT" dirty="0"/>
              <a:t> Data</a:t>
            </a:r>
          </a:p>
        </p:txBody>
      </p:sp>
      <p:sp>
        <p:nvSpPr>
          <p:cNvPr id="12" name="CasellaDiTesto 11"/>
          <p:cNvSpPr txBox="1"/>
          <p:nvPr/>
        </p:nvSpPr>
        <p:spPr>
          <a:xfrm>
            <a:off x="4259117" y="1277040"/>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sp>
        <p:nvSpPr>
          <p:cNvPr id="13" name="CasellaDiTesto 12"/>
          <p:cNvSpPr txBox="1"/>
          <p:nvPr/>
        </p:nvSpPr>
        <p:spPr>
          <a:xfrm>
            <a:off x="9211261" y="1323245"/>
            <a:ext cx="3142678" cy="400110"/>
          </a:xfrm>
          <a:prstGeom prst="rect">
            <a:avLst/>
          </a:prstGeom>
          <a:noFill/>
        </p:spPr>
        <p:txBody>
          <a:bodyPr wrap="square" rtlCol="0">
            <a:spAutoFit/>
          </a:bodyPr>
          <a:lstStyle/>
          <a:p>
            <a:r>
              <a:rPr lang="it-IT" sz="2000" b="1" dirty="0" smtClean="0"/>
              <a:t>CT-GAN</a:t>
            </a:r>
            <a:endParaRPr lang="it-IT" sz="2000" b="1" dirty="0"/>
          </a:p>
        </p:txBody>
      </p:sp>
      <p:pic>
        <p:nvPicPr>
          <p:cNvPr id="4" name="Immagine 3"/>
          <p:cNvPicPr>
            <a:picLocks noChangeAspect="1"/>
          </p:cNvPicPr>
          <p:nvPr/>
        </p:nvPicPr>
        <p:blipFill>
          <a:blip r:embed="rId3"/>
          <a:stretch>
            <a:fillRect/>
          </a:stretch>
        </p:blipFill>
        <p:spPr>
          <a:xfrm>
            <a:off x="4528113" y="1734742"/>
            <a:ext cx="3328934" cy="4602419"/>
          </a:xfrm>
          <a:prstGeom prst="rect">
            <a:avLst/>
          </a:prstGeom>
        </p:spPr>
      </p:pic>
      <p:pic>
        <p:nvPicPr>
          <p:cNvPr id="2" name="Immagine 1"/>
          <p:cNvPicPr>
            <a:picLocks noChangeAspect="1"/>
          </p:cNvPicPr>
          <p:nvPr/>
        </p:nvPicPr>
        <p:blipFill>
          <a:blip r:embed="rId4"/>
          <a:stretch>
            <a:fillRect/>
          </a:stretch>
        </p:blipFill>
        <p:spPr>
          <a:xfrm>
            <a:off x="8095769" y="1677151"/>
            <a:ext cx="3509466" cy="4792476"/>
          </a:xfrm>
          <a:prstGeom prst="rect">
            <a:avLst/>
          </a:prstGeom>
        </p:spPr>
      </p:pic>
      <p:sp>
        <p:nvSpPr>
          <p:cNvPr id="10" name="Rettangolo 9"/>
          <p:cNvSpPr/>
          <p:nvPr/>
        </p:nvSpPr>
        <p:spPr>
          <a:xfrm>
            <a:off x="467888" y="1194298"/>
            <a:ext cx="3791229" cy="5016758"/>
          </a:xfrm>
          <a:prstGeom prst="rect">
            <a:avLst/>
          </a:prstGeom>
        </p:spPr>
        <p:txBody>
          <a:bodyPr wrap="square">
            <a:spAutoFit/>
          </a:bodyPr>
          <a:lstStyle/>
          <a:p>
            <a:pPr marL="342900" indent="-342900">
              <a:buFont typeface="Wingdings" panose="05000000000000000000" pitchFamily="2" charset="2"/>
              <a:buChar char="ü"/>
            </a:pPr>
            <a:r>
              <a:rPr lang="en-US" sz="2000" dirty="0" smtClean="0"/>
              <a:t>Note</a:t>
            </a:r>
            <a:r>
              <a:rPr lang="en-US" sz="2000" dirty="0"/>
              <a:t>: In the </a:t>
            </a:r>
            <a:r>
              <a:rPr lang="en-US" sz="2000" b="1" dirty="0"/>
              <a:t>original distribution itself</a:t>
            </a:r>
            <a:r>
              <a:rPr lang="en-US" sz="2000" dirty="0"/>
              <a:t>, the values are </a:t>
            </a:r>
            <a:r>
              <a:rPr lang="en-US" sz="2000" i="1" dirty="0"/>
              <a:t>not</a:t>
            </a:r>
            <a:r>
              <a:rPr lang="en-US" sz="2000" dirty="0"/>
              <a:t> sums of previous values.</a:t>
            </a:r>
            <a:br>
              <a:rPr lang="en-US" sz="2000" dirty="0"/>
            </a:br>
            <a:r>
              <a:rPr lang="en-US" sz="2000" dirty="0"/>
              <a:t>Only in the </a:t>
            </a:r>
            <a:r>
              <a:rPr lang="en-US" sz="2000" b="1" dirty="0"/>
              <a:t>cumulative sum version</a:t>
            </a:r>
            <a:r>
              <a:rPr lang="en-US" sz="2000" dirty="0"/>
              <a:t> do the values accumulate</a:t>
            </a:r>
            <a:r>
              <a:rPr lang="en-US" sz="2000" dirty="0" smtClean="0"/>
              <a:t>. </a:t>
            </a:r>
          </a:p>
          <a:p>
            <a:endParaRPr lang="en-US" sz="2000" dirty="0" smtClean="0"/>
          </a:p>
          <a:p>
            <a:pPr marL="342900" indent="-342900">
              <a:buFont typeface="Wingdings" panose="05000000000000000000" pitchFamily="2" charset="2"/>
              <a:buChar char="ü"/>
            </a:pPr>
            <a:r>
              <a:rPr lang="en-US" sz="2000" dirty="0" smtClean="0"/>
              <a:t>It </a:t>
            </a:r>
            <a:r>
              <a:rPr lang="en-US" sz="2000" dirty="0"/>
              <a:t>is </a:t>
            </a:r>
            <a:r>
              <a:rPr lang="en-US" sz="2000" b="1" dirty="0"/>
              <a:t>evident</a:t>
            </a:r>
            <a:r>
              <a:rPr lang="en-US" sz="2000" dirty="0"/>
              <a:t> from the </a:t>
            </a:r>
            <a:r>
              <a:rPr lang="en-US" sz="2000" b="1" dirty="0"/>
              <a:t>cumulative</a:t>
            </a:r>
            <a:r>
              <a:rPr lang="en-US" sz="2000" dirty="0"/>
              <a:t> distributions that the less effective methods, such as </a:t>
            </a:r>
            <a:r>
              <a:rPr lang="en-US" sz="2000" b="1" dirty="0"/>
              <a:t>Random Forest </a:t>
            </a:r>
            <a:r>
              <a:rPr lang="en-US" sz="2000" dirty="0"/>
              <a:t>or </a:t>
            </a:r>
            <a:r>
              <a:rPr lang="en-US" sz="2000" b="1" dirty="0" err="1"/>
              <a:t>XGBoost</a:t>
            </a:r>
            <a:r>
              <a:rPr lang="en-US" sz="2000" dirty="0"/>
              <a:t>, are </a:t>
            </a:r>
            <a:r>
              <a:rPr lang="en-US" sz="2000" b="1" dirty="0"/>
              <a:t>less</a:t>
            </a:r>
            <a:r>
              <a:rPr lang="en-US" sz="2000" dirty="0"/>
              <a:t> efficient on categorical variables, where they often </a:t>
            </a:r>
            <a:r>
              <a:rPr lang="en-US" sz="2000" b="1" dirty="0"/>
              <a:t>fail</a:t>
            </a:r>
            <a:r>
              <a:rPr lang="en-US" sz="2000" dirty="0"/>
              <a:t> to reproduce the categories, i.e. the domain values of these variables. </a:t>
            </a:r>
            <a:endParaRPr lang="it-IT" sz="2000" dirty="0"/>
          </a:p>
        </p:txBody>
      </p:sp>
    </p:spTree>
    <p:extLst>
      <p:ext uri="{BB962C8B-B14F-4D97-AF65-F5344CB8AC3E}">
        <p14:creationId xmlns:p14="http://schemas.microsoft.com/office/powerpoint/2010/main" val="430584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21</a:t>
            </a:fld>
            <a:endParaRPr lang="en-US" dirty="0"/>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AI for the generation of </a:t>
            </a:r>
            <a:r>
              <a:rPr lang="it-IT" dirty="0" err="1"/>
              <a:t>Synthetic</a:t>
            </a:r>
            <a:r>
              <a:rPr lang="it-IT" dirty="0"/>
              <a:t> Data</a:t>
            </a:r>
          </a:p>
        </p:txBody>
      </p:sp>
      <p:graphicFrame>
        <p:nvGraphicFramePr>
          <p:cNvPr id="14" name="Table 2"/>
          <p:cNvGraphicFramePr>
            <a:graphicFrameLocks noGrp="1"/>
          </p:cNvGraphicFramePr>
          <p:nvPr>
            <p:extLst>
              <p:ext uri="{D42A27DB-BD31-4B8C-83A1-F6EECF244321}">
                <p14:modId xmlns:p14="http://schemas.microsoft.com/office/powerpoint/2010/main" val="1628094728"/>
              </p:ext>
            </p:extLst>
          </p:nvPr>
        </p:nvGraphicFramePr>
        <p:xfrm>
          <a:off x="2113929" y="2974692"/>
          <a:ext cx="7724551" cy="3095072"/>
        </p:xfrm>
        <a:graphic>
          <a:graphicData uri="http://schemas.openxmlformats.org/drawingml/2006/table">
            <a:tbl>
              <a:tblPr firstRow="1" bandRow="1">
                <a:tableStyleId>{5C22544A-7EE6-4342-B048-85BDC9FD1C3A}</a:tableStyleId>
              </a:tblPr>
              <a:tblGrid>
                <a:gridCol w="2713965">
                  <a:extLst>
                    <a:ext uri="{9D8B030D-6E8A-4147-A177-3AD203B41FA5}">
                      <a16:colId xmlns:a16="http://schemas.microsoft.com/office/drawing/2014/main" val="20000"/>
                    </a:ext>
                  </a:extLst>
                </a:gridCol>
                <a:gridCol w="1540943">
                  <a:extLst>
                    <a:ext uri="{9D8B030D-6E8A-4147-A177-3AD203B41FA5}">
                      <a16:colId xmlns:a16="http://schemas.microsoft.com/office/drawing/2014/main" val="20001"/>
                    </a:ext>
                  </a:extLst>
                </a:gridCol>
                <a:gridCol w="1333677">
                  <a:extLst>
                    <a:ext uri="{9D8B030D-6E8A-4147-A177-3AD203B41FA5}">
                      <a16:colId xmlns:a16="http://schemas.microsoft.com/office/drawing/2014/main" val="20002"/>
                    </a:ext>
                  </a:extLst>
                </a:gridCol>
                <a:gridCol w="2135966">
                  <a:extLst>
                    <a:ext uri="{9D8B030D-6E8A-4147-A177-3AD203B41FA5}">
                      <a16:colId xmlns:a16="http://schemas.microsoft.com/office/drawing/2014/main" val="20003"/>
                    </a:ext>
                  </a:extLst>
                </a:gridCol>
              </a:tblGrid>
              <a:tr h="224169">
                <a:tc>
                  <a:txBody>
                    <a:bodyPr/>
                    <a:lstStyle/>
                    <a:p>
                      <a:pPr>
                        <a:defRPr sz="1400" b="1"/>
                      </a:pPr>
                      <a:r>
                        <a:rPr dirty="0"/>
                        <a:t>Model</a:t>
                      </a:r>
                    </a:p>
                  </a:txBody>
                  <a:tcPr>
                    <a:solidFill>
                      <a:srgbClr val="CC2A2A"/>
                    </a:solidFill>
                  </a:tcPr>
                </a:tc>
                <a:tc>
                  <a:txBody>
                    <a:bodyPr/>
                    <a:lstStyle/>
                    <a:p>
                      <a:pPr>
                        <a:defRPr sz="1400" b="1"/>
                      </a:pPr>
                      <a:r>
                        <a:rPr dirty="0" smtClean="0"/>
                        <a:t>Accuracy</a:t>
                      </a:r>
                      <a:r>
                        <a:rPr lang="it-IT" dirty="0" smtClean="0"/>
                        <a:t> </a:t>
                      </a:r>
                      <a:endParaRPr dirty="0"/>
                    </a:p>
                  </a:txBody>
                  <a:tcPr>
                    <a:solidFill>
                      <a:srgbClr val="CC2A2A"/>
                    </a:solidFill>
                  </a:tcPr>
                </a:tc>
                <a:tc>
                  <a:txBody>
                    <a:bodyPr/>
                    <a:lstStyle/>
                    <a:p>
                      <a:pPr>
                        <a:defRPr sz="1400" b="1"/>
                      </a:pPr>
                      <a:r>
                        <a:rPr dirty="0"/>
                        <a:t>F1-Score</a:t>
                      </a:r>
                    </a:p>
                  </a:txBody>
                  <a:tcPr>
                    <a:solidFill>
                      <a:srgbClr val="CC2A2A"/>
                    </a:solidFill>
                  </a:tcPr>
                </a:tc>
                <a:tc>
                  <a:txBody>
                    <a:bodyPr/>
                    <a:lstStyle/>
                    <a:p>
                      <a:pPr>
                        <a:defRPr sz="1400" b="1"/>
                      </a:pPr>
                      <a:r>
                        <a:rPr dirty="0"/>
                        <a:t>Recall</a:t>
                      </a:r>
                    </a:p>
                  </a:txBody>
                  <a:tcPr>
                    <a:solidFill>
                      <a:srgbClr val="CC2A2A"/>
                    </a:solidFill>
                  </a:tcPr>
                </a:tc>
                <a:extLst>
                  <a:ext uri="{0D108BD9-81ED-4DB2-BD59-A6C34878D82A}">
                    <a16:rowId xmlns:a16="http://schemas.microsoft.com/office/drawing/2014/main" val="10000"/>
                  </a:ext>
                </a:extLst>
              </a:tr>
              <a:tr h="412832">
                <a:tc>
                  <a:txBody>
                    <a:bodyPr/>
                    <a:lstStyle/>
                    <a:p>
                      <a:pPr>
                        <a:defRPr sz="1200"/>
                      </a:pPr>
                      <a:r>
                        <a:rPr lang="it-IT" sz="2000" b="1" dirty="0" err="1" smtClean="0"/>
                        <a:t>Original</a:t>
                      </a:r>
                      <a:r>
                        <a:rPr lang="it-IT" sz="2000" b="1" dirty="0" smtClean="0"/>
                        <a:t> Data</a:t>
                      </a:r>
                      <a:endParaRPr sz="2000" b="1" dirty="0"/>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285750">
                <a:tc>
                  <a:txBody>
                    <a:bodyPr/>
                    <a:lstStyle/>
                    <a:p>
                      <a:pPr>
                        <a:defRPr sz="1200"/>
                      </a:pPr>
                      <a:r>
                        <a:rPr sz="2000" b="1" dirty="0"/>
                        <a:t>RF</a:t>
                      </a:r>
                    </a:p>
                  </a:txBody>
                  <a:tcPr/>
                </a:tc>
                <a:tc>
                  <a:txBody>
                    <a:bodyPr/>
                    <a:lstStyle/>
                    <a:p>
                      <a:pPr>
                        <a:defRPr sz="1200"/>
                      </a:pPr>
                      <a:r>
                        <a:rPr sz="1400" b="1" dirty="0"/>
                        <a:t>0.660685592</a:t>
                      </a:r>
                    </a:p>
                  </a:txBody>
                  <a:tcPr/>
                </a:tc>
                <a:tc>
                  <a:txBody>
                    <a:bodyPr/>
                    <a:lstStyle/>
                    <a:p>
                      <a:pPr>
                        <a:defRPr sz="1200"/>
                      </a:pPr>
                      <a:r>
                        <a:rPr sz="1400" b="1"/>
                        <a:t>0.660685592</a:t>
                      </a:r>
                    </a:p>
                  </a:txBody>
                  <a:tcPr/>
                </a:tc>
                <a:tc>
                  <a:txBody>
                    <a:bodyPr/>
                    <a:lstStyle/>
                    <a:p>
                      <a:pPr>
                        <a:defRPr sz="1200"/>
                      </a:pPr>
                      <a:r>
                        <a:rPr sz="1400" b="1"/>
                        <a:t>0.660685592</a:t>
                      </a:r>
                    </a:p>
                  </a:txBody>
                  <a:tcPr/>
                </a:tc>
                <a:extLst>
                  <a:ext uri="{0D108BD9-81ED-4DB2-BD59-A6C34878D82A}">
                    <a16:rowId xmlns:a16="http://schemas.microsoft.com/office/drawing/2014/main" val="10002"/>
                  </a:ext>
                </a:extLst>
              </a:tr>
              <a:tr h="285750">
                <a:tc>
                  <a:txBody>
                    <a:bodyPr/>
                    <a:lstStyle/>
                    <a:p>
                      <a:pPr>
                        <a:defRPr sz="1200"/>
                      </a:pPr>
                      <a:r>
                        <a:rPr sz="2000" b="1" dirty="0"/>
                        <a:t>XGB</a:t>
                      </a:r>
                    </a:p>
                  </a:txBody>
                  <a:tcPr/>
                </a:tc>
                <a:tc>
                  <a:txBody>
                    <a:bodyPr/>
                    <a:lstStyle/>
                    <a:p>
                      <a:pPr>
                        <a:defRPr sz="1200"/>
                      </a:pPr>
                      <a:r>
                        <a:rPr sz="1400" b="1" dirty="0"/>
                        <a:t>4.46349e-05</a:t>
                      </a:r>
                    </a:p>
                  </a:txBody>
                  <a:tcPr/>
                </a:tc>
                <a:tc>
                  <a:txBody>
                    <a:bodyPr/>
                    <a:lstStyle/>
                    <a:p>
                      <a:pPr>
                        <a:defRPr sz="1200"/>
                      </a:pPr>
                      <a:r>
                        <a:rPr sz="1400" b="1"/>
                        <a:t>4.46349e-05</a:t>
                      </a:r>
                    </a:p>
                  </a:txBody>
                  <a:tcPr/>
                </a:tc>
                <a:tc>
                  <a:txBody>
                    <a:bodyPr/>
                    <a:lstStyle/>
                    <a:p>
                      <a:pPr>
                        <a:defRPr sz="1200"/>
                      </a:pPr>
                      <a:r>
                        <a:rPr sz="1400" b="1"/>
                        <a:t>4.46349e-05</a:t>
                      </a:r>
                    </a:p>
                  </a:txBody>
                  <a:tcPr/>
                </a:tc>
                <a:extLst>
                  <a:ext uri="{0D108BD9-81ED-4DB2-BD59-A6C34878D82A}">
                    <a16:rowId xmlns:a16="http://schemas.microsoft.com/office/drawing/2014/main" val="10003"/>
                  </a:ext>
                </a:extLst>
              </a:tr>
              <a:tr h="285750">
                <a:tc>
                  <a:txBody>
                    <a:bodyPr/>
                    <a:lstStyle/>
                    <a:p>
                      <a:pPr>
                        <a:defRPr sz="1200"/>
                      </a:pPr>
                      <a:r>
                        <a:rPr sz="2000" b="1" dirty="0"/>
                        <a:t>SMOTENC</a:t>
                      </a:r>
                    </a:p>
                  </a:txBody>
                  <a:tcPr/>
                </a:tc>
                <a:tc>
                  <a:txBody>
                    <a:bodyPr/>
                    <a:lstStyle/>
                    <a:p>
                      <a:pPr>
                        <a:defRPr sz="1200"/>
                      </a:pPr>
                      <a:r>
                        <a:rPr sz="1400" b="1" dirty="0"/>
                        <a:t>0.992813783</a:t>
                      </a:r>
                    </a:p>
                  </a:txBody>
                  <a:tcPr/>
                </a:tc>
                <a:tc>
                  <a:txBody>
                    <a:bodyPr/>
                    <a:lstStyle/>
                    <a:p>
                      <a:pPr>
                        <a:defRPr sz="1200"/>
                      </a:pPr>
                      <a:r>
                        <a:rPr sz="1400" b="1" dirty="0"/>
                        <a:t>0.992813783</a:t>
                      </a:r>
                    </a:p>
                  </a:txBody>
                  <a:tcPr/>
                </a:tc>
                <a:tc>
                  <a:txBody>
                    <a:bodyPr/>
                    <a:lstStyle/>
                    <a:p>
                      <a:pPr>
                        <a:defRPr sz="1200"/>
                      </a:pPr>
                      <a:r>
                        <a:rPr sz="1400" b="1"/>
                        <a:t>0.992813783</a:t>
                      </a:r>
                    </a:p>
                  </a:txBody>
                  <a:tcPr/>
                </a:tc>
                <a:extLst>
                  <a:ext uri="{0D108BD9-81ED-4DB2-BD59-A6C34878D82A}">
                    <a16:rowId xmlns:a16="http://schemas.microsoft.com/office/drawing/2014/main" val="10004"/>
                  </a:ext>
                </a:extLst>
              </a:tr>
              <a:tr h="285750">
                <a:tc>
                  <a:txBody>
                    <a:bodyPr/>
                    <a:lstStyle/>
                    <a:p>
                      <a:pPr>
                        <a:defRPr sz="1200"/>
                      </a:pPr>
                      <a:r>
                        <a:rPr sz="2000" b="1" dirty="0"/>
                        <a:t>DPCTGAN</a:t>
                      </a:r>
                    </a:p>
                  </a:txBody>
                  <a:tcPr/>
                </a:tc>
                <a:tc>
                  <a:txBody>
                    <a:bodyPr/>
                    <a:lstStyle/>
                    <a:p>
                      <a:pPr>
                        <a:defRPr sz="1200"/>
                      </a:pPr>
                      <a:r>
                        <a:rPr sz="1400" b="1"/>
                        <a:t>4.46349e-05</a:t>
                      </a:r>
                    </a:p>
                  </a:txBody>
                  <a:tcPr/>
                </a:tc>
                <a:tc>
                  <a:txBody>
                    <a:bodyPr/>
                    <a:lstStyle/>
                    <a:p>
                      <a:pPr>
                        <a:defRPr sz="1200"/>
                      </a:pPr>
                      <a:r>
                        <a:rPr sz="1400" b="1" dirty="0"/>
                        <a:t>4.46349e-05</a:t>
                      </a:r>
                    </a:p>
                  </a:txBody>
                  <a:tcPr/>
                </a:tc>
                <a:tc>
                  <a:txBody>
                    <a:bodyPr/>
                    <a:lstStyle/>
                    <a:p>
                      <a:pPr>
                        <a:defRPr sz="1200"/>
                      </a:pPr>
                      <a:r>
                        <a:rPr sz="1400" b="1"/>
                        <a:t>4.46349e-05</a:t>
                      </a:r>
                    </a:p>
                  </a:txBody>
                  <a:tcPr/>
                </a:tc>
                <a:extLst>
                  <a:ext uri="{0D108BD9-81ED-4DB2-BD59-A6C34878D82A}">
                    <a16:rowId xmlns:a16="http://schemas.microsoft.com/office/drawing/2014/main" val="10005"/>
                  </a:ext>
                </a:extLst>
              </a:tr>
              <a:tr h="285750">
                <a:tc>
                  <a:txBody>
                    <a:bodyPr/>
                    <a:lstStyle/>
                    <a:p>
                      <a:pPr>
                        <a:defRPr sz="1200"/>
                      </a:pPr>
                      <a:r>
                        <a:rPr sz="2000" b="1" dirty="0"/>
                        <a:t>VAE</a:t>
                      </a:r>
                    </a:p>
                  </a:txBody>
                  <a:tcPr/>
                </a:tc>
                <a:tc>
                  <a:txBody>
                    <a:bodyPr/>
                    <a:lstStyle/>
                    <a:p>
                      <a:pPr>
                        <a:defRPr sz="1200"/>
                      </a:pPr>
                      <a:r>
                        <a:rPr sz="1400" b="1"/>
                        <a:t>0.892385288</a:t>
                      </a:r>
                    </a:p>
                  </a:txBody>
                  <a:tcPr/>
                </a:tc>
                <a:tc>
                  <a:txBody>
                    <a:bodyPr/>
                    <a:lstStyle/>
                    <a:p>
                      <a:pPr>
                        <a:defRPr sz="1200"/>
                      </a:pPr>
                      <a:r>
                        <a:rPr sz="1400" b="1" dirty="0"/>
                        <a:t>0.892385288</a:t>
                      </a:r>
                    </a:p>
                  </a:txBody>
                  <a:tcPr/>
                </a:tc>
                <a:tc>
                  <a:txBody>
                    <a:bodyPr/>
                    <a:lstStyle/>
                    <a:p>
                      <a:pPr>
                        <a:defRPr sz="1200"/>
                      </a:pPr>
                      <a:r>
                        <a:rPr sz="1400" b="1" dirty="0"/>
                        <a:t>0.892385288</a:t>
                      </a:r>
                    </a:p>
                  </a:txBody>
                  <a:tcPr/>
                </a:tc>
                <a:extLst>
                  <a:ext uri="{0D108BD9-81ED-4DB2-BD59-A6C34878D82A}">
                    <a16:rowId xmlns:a16="http://schemas.microsoft.com/office/drawing/2014/main" val="10006"/>
                  </a:ext>
                </a:extLst>
              </a:tr>
              <a:tr h="285750">
                <a:tc>
                  <a:txBody>
                    <a:bodyPr/>
                    <a:lstStyle/>
                    <a:p>
                      <a:pPr>
                        <a:defRPr sz="1200"/>
                      </a:pPr>
                      <a:r>
                        <a:rPr sz="2000" b="1" dirty="0"/>
                        <a:t>CTGAN</a:t>
                      </a:r>
                    </a:p>
                  </a:txBody>
                  <a:tcPr/>
                </a:tc>
                <a:tc>
                  <a:txBody>
                    <a:bodyPr/>
                    <a:lstStyle/>
                    <a:p>
                      <a:pPr>
                        <a:defRPr sz="1200"/>
                      </a:pPr>
                      <a:r>
                        <a:rPr sz="1400" b="1"/>
                        <a:t>0.896134619</a:t>
                      </a:r>
                    </a:p>
                  </a:txBody>
                  <a:tcPr/>
                </a:tc>
                <a:tc>
                  <a:txBody>
                    <a:bodyPr/>
                    <a:lstStyle/>
                    <a:p>
                      <a:pPr>
                        <a:defRPr sz="1200"/>
                      </a:pPr>
                      <a:r>
                        <a:rPr sz="1400" b="1"/>
                        <a:t>0.896134619</a:t>
                      </a:r>
                    </a:p>
                  </a:txBody>
                  <a:tcPr/>
                </a:tc>
                <a:tc>
                  <a:txBody>
                    <a:bodyPr/>
                    <a:lstStyle/>
                    <a:p>
                      <a:pPr>
                        <a:defRPr sz="1200"/>
                      </a:pPr>
                      <a:r>
                        <a:rPr sz="1400" b="1" dirty="0"/>
                        <a:t>0.896134619</a:t>
                      </a:r>
                    </a:p>
                  </a:txBody>
                  <a:tcPr/>
                </a:tc>
                <a:extLst>
                  <a:ext uri="{0D108BD9-81ED-4DB2-BD59-A6C34878D82A}">
                    <a16:rowId xmlns:a16="http://schemas.microsoft.com/office/drawing/2014/main" val="10007"/>
                  </a:ext>
                </a:extLst>
              </a:tr>
            </a:tbl>
          </a:graphicData>
        </a:graphic>
      </p:graphicFrame>
      <p:sp>
        <p:nvSpPr>
          <p:cNvPr id="4" name="Rettangolo 3"/>
          <p:cNvSpPr/>
          <p:nvPr/>
        </p:nvSpPr>
        <p:spPr>
          <a:xfrm>
            <a:off x="701739" y="1213185"/>
            <a:ext cx="10803620" cy="1631216"/>
          </a:xfrm>
          <a:prstGeom prst="rect">
            <a:avLst/>
          </a:prstGeom>
        </p:spPr>
        <p:txBody>
          <a:bodyPr wrap="square">
            <a:spAutoFit/>
          </a:bodyPr>
          <a:lstStyle/>
          <a:p>
            <a:pPr marL="285750" indent="-285750">
              <a:buFont typeface="Wingdings" panose="05000000000000000000" pitchFamily="2" charset="2"/>
              <a:buChar char="ü"/>
            </a:pPr>
            <a:r>
              <a:rPr lang="en-US" sz="2000" dirty="0"/>
              <a:t>As we can observe, apart from </a:t>
            </a:r>
            <a:r>
              <a:rPr lang="en-US" sz="2000" b="1" dirty="0"/>
              <a:t>SMOTENC</a:t>
            </a:r>
            <a:r>
              <a:rPr lang="en-US" sz="2000" dirty="0"/>
              <a:t> which tends to reproduce the data exactly, the best methods seem to be the deep learning–based ones such as CTGAN and VAE, as they achieve high accuracy but not identical to the original dataset, as </a:t>
            </a:r>
            <a:r>
              <a:rPr lang="en-US" sz="2000" dirty="0" smtClean="0"/>
              <a:t>expected. In fact, during </a:t>
            </a:r>
            <a:r>
              <a:rPr lang="en-US" sz="2000" dirty="0"/>
              <a:t>the synthetic data generation process something is always </a:t>
            </a:r>
            <a:r>
              <a:rPr lang="en-US" sz="2000" b="1" dirty="0"/>
              <a:t>lost</a:t>
            </a:r>
            <a:r>
              <a:rPr lang="en-US" sz="2000" dirty="0"/>
              <a:t> in terms of the </a:t>
            </a:r>
            <a:r>
              <a:rPr lang="en-US" sz="2000" b="1" dirty="0"/>
              <a:t>properties</a:t>
            </a:r>
            <a:r>
              <a:rPr lang="en-US" sz="2000" dirty="0"/>
              <a:t> of the data being reproduced</a:t>
            </a:r>
            <a:r>
              <a:rPr lang="en-US" sz="2000" dirty="0" smtClean="0"/>
              <a:t>.</a:t>
            </a:r>
            <a:endParaRPr lang="it-IT" sz="2000" dirty="0"/>
          </a:p>
        </p:txBody>
      </p:sp>
    </p:spTree>
    <p:extLst>
      <p:ext uri="{BB962C8B-B14F-4D97-AF65-F5344CB8AC3E}">
        <p14:creationId xmlns:p14="http://schemas.microsoft.com/office/powerpoint/2010/main" val="21110253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22</a:t>
            </a:fld>
            <a:endParaRPr lang="en-US" dirty="0"/>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dirty="0" err="1" smtClean="0"/>
              <a:t>Conclusions</a:t>
            </a:r>
            <a:r>
              <a:rPr lang="it-IT" dirty="0" smtClean="0"/>
              <a:t> and </a:t>
            </a:r>
            <a:r>
              <a:rPr lang="it-IT" dirty="0" err="1" smtClean="0"/>
              <a:t>Next</a:t>
            </a:r>
            <a:r>
              <a:rPr lang="it-IT" dirty="0" smtClean="0"/>
              <a:t> </a:t>
            </a:r>
            <a:r>
              <a:rPr lang="it-IT" dirty="0" err="1" smtClean="0"/>
              <a:t>Steps</a:t>
            </a:r>
            <a:endParaRPr lang="it-IT" dirty="0"/>
          </a:p>
        </p:txBody>
      </p:sp>
      <p:sp>
        <p:nvSpPr>
          <p:cNvPr id="2" name="Rettangolo 1"/>
          <p:cNvSpPr/>
          <p:nvPr/>
        </p:nvSpPr>
        <p:spPr>
          <a:xfrm>
            <a:off x="574294" y="1389538"/>
            <a:ext cx="11458937" cy="646331"/>
          </a:xfrm>
          <a:prstGeom prst="rect">
            <a:avLst/>
          </a:prstGeom>
        </p:spPr>
        <p:txBody>
          <a:bodyPr wrap="square">
            <a:spAutoFit/>
          </a:bodyPr>
          <a:lstStyle/>
          <a:p>
            <a:r>
              <a:rPr lang="en-US" b="1" dirty="0"/>
              <a:t>Conclusions</a:t>
            </a:r>
          </a:p>
          <a:p>
            <a:endParaRPr lang="en-US" dirty="0"/>
          </a:p>
        </p:txBody>
      </p:sp>
    </p:spTree>
    <p:extLst>
      <p:ext uri="{BB962C8B-B14F-4D97-AF65-F5344CB8AC3E}">
        <p14:creationId xmlns:p14="http://schemas.microsoft.com/office/powerpoint/2010/main" val="3868810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1346" y="463247"/>
            <a:ext cx="11269308" cy="384721"/>
          </a:xfrm>
        </p:spPr>
        <p:txBody>
          <a:bodyPr/>
          <a:lstStyle/>
          <a:p>
            <a:r>
              <a:rPr lang="it-IT" dirty="0" err="1"/>
              <a:t>References</a:t>
            </a:r>
            <a:endParaRPr lang="it-IT" dirty="0"/>
          </a:p>
        </p:txBody>
      </p:sp>
      <p:sp>
        <p:nvSpPr>
          <p:cNvPr id="5" name="Rettangolo 4"/>
          <p:cNvSpPr/>
          <p:nvPr/>
        </p:nvSpPr>
        <p:spPr>
          <a:xfrm>
            <a:off x="613812" y="1492072"/>
            <a:ext cx="10715991" cy="2308324"/>
          </a:xfrm>
          <a:prstGeom prst="rect">
            <a:avLst/>
          </a:prstGeom>
        </p:spPr>
        <p:txBody>
          <a:bodyPr wrap="square">
            <a:spAutoFit/>
          </a:bodyPr>
          <a:lstStyle/>
          <a:p>
            <a:r>
              <a:rPr lang="it-IT" dirty="0" err="1"/>
              <a:t>Goodfellow</a:t>
            </a:r>
            <a:r>
              <a:rPr lang="it-IT" dirty="0"/>
              <a:t>, I., </a:t>
            </a:r>
            <a:r>
              <a:rPr lang="it-IT" dirty="0" err="1"/>
              <a:t>Pouget</a:t>
            </a:r>
            <a:r>
              <a:rPr lang="it-IT" dirty="0"/>
              <a:t>-Abadie, J., </a:t>
            </a:r>
            <a:r>
              <a:rPr lang="it-IT" dirty="0" err="1"/>
              <a:t>Mirza</a:t>
            </a:r>
            <a:r>
              <a:rPr lang="it-IT" dirty="0"/>
              <a:t>, M., </a:t>
            </a:r>
            <a:r>
              <a:rPr lang="it-IT" dirty="0" err="1"/>
              <a:t>Xu</a:t>
            </a:r>
            <a:r>
              <a:rPr lang="it-IT" dirty="0"/>
              <a:t>, B., </a:t>
            </a:r>
            <a:r>
              <a:rPr lang="it-IT" dirty="0" err="1"/>
              <a:t>Warde-Farley</a:t>
            </a:r>
            <a:r>
              <a:rPr lang="it-IT" dirty="0"/>
              <a:t>, D., </a:t>
            </a:r>
            <a:r>
              <a:rPr lang="it-IT" dirty="0" err="1"/>
              <a:t>Ozair</a:t>
            </a:r>
            <a:r>
              <a:rPr lang="it-IT" dirty="0"/>
              <a:t>, S., ... &amp; </a:t>
            </a:r>
            <a:r>
              <a:rPr lang="it-IT" dirty="0" err="1"/>
              <a:t>Bengio</a:t>
            </a:r>
            <a:r>
              <a:rPr lang="it-IT" dirty="0"/>
              <a:t>, Y. (2014). Generative </a:t>
            </a:r>
            <a:r>
              <a:rPr lang="it-IT" dirty="0" err="1"/>
              <a:t>adversarial</a:t>
            </a:r>
            <a:r>
              <a:rPr lang="it-IT" dirty="0"/>
              <a:t> </a:t>
            </a:r>
            <a:r>
              <a:rPr lang="it-IT" dirty="0" err="1"/>
              <a:t>nets</a:t>
            </a:r>
            <a:r>
              <a:rPr lang="it-IT" dirty="0"/>
              <a:t>. </a:t>
            </a:r>
            <a:r>
              <a:rPr lang="it-IT" i="1" dirty="0" err="1"/>
              <a:t>Advances</a:t>
            </a:r>
            <a:r>
              <a:rPr lang="it-IT" i="1" dirty="0"/>
              <a:t> in </a:t>
            </a:r>
            <a:r>
              <a:rPr lang="it-IT" i="1" dirty="0" err="1"/>
              <a:t>neural</a:t>
            </a:r>
            <a:r>
              <a:rPr lang="it-IT" i="1" dirty="0"/>
              <a:t> information processing </a:t>
            </a:r>
            <a:r>
              <a:rPr lang="it-IT" i="1" dirty="0" err="1"/>
              <a:t>systems</a:t>
            </a:r>
            <a:r>
              <a:rPr lang="it-IT" dirty="0"/>
              <a:t>, </a:t>
            </a:r>
            <a:r>
              <a:rPr lang="it-IT" i="1" dirty="0"/>
              <a:t>27</a:t>
            </a:r>
            <a:r>
              <a:rPr lang="it-IT" dirty="0" smtClean="0"/>
              <a:t>.</a:t>
            </a:r>
          </a:p>
          <a:p>
            <a:endParaRPr lang="it-IT" dirty="0"/>
          </a:p>
          <a:p>
            <a:r>
              <a:rPr lang="en-US" dirty="0"/>
              <a:t>Xu, Lei, et al. "Modeling tabular data using conditional </a:t>
            </a:r>
            <a:r>
              <a:rPr lang="en-US" dirty="0" err="1"/>
              <a:t>gan</a:t>
            </a:r>
            <a:r>
              <a:rPr lang="en-US" dirty="0"/>
              <a:t>." Advances in neural information processing systems 32 (2019</a:t>
            </a:r>
            <a:r>
              <a:rPr lang="en-US" dirty="0" smtClean="0"/>
              <a:t>).</a:t>
            </a:r>
          </a:p>
          <a:p>
            <a:endParaRPr lang="en-US" dirty="0"/>
          </a:p>
          <a:p>
            <a:r>
              <a:rPr lang="it-IT" dirty="0" err="1"/>
              <a:t>Wu</a:t>
            </a:r>
            <a:r>
              <a:rPr lang="it-IT" dirty="0"/>
              <a:t>, J.; </a:t>
            </a:r>
            <a:r>
              <a:rPr lang="it-IT" dirty="0" err="1"/>
              <a:t>Plataniotis</a:t>
            </a:r>
            <a:r>
              <a:rPr lang="it-IT" dirty="0"/>
              <a:t>, K.; </a:t>
            </a:r>
            <a:r>
              <a:rPr lang="it-IT" dirty="0" err="1"/>
              <a:t>Liu</a:t>
            </a:r>
            <a:r>
              <a:rPr lang="it-IT" dirty="0"/>
              <a:t>, L.; </a:t>
            </a:r>
            <a:r>
              <a:rPr lang="it-IT" dirty="0" err="1"/>
              <a:t>Amjadian</a:t>
            </a:r>
            <a:r>
              <a:rPr lang="it-IT" dirty="0"/>
              <a:t>, E.; </a:t>
            </a:r>
            <a:r>
              <a:rPr lang="it-IT" dirty="0" err="1"/>
              <a:t>Lawryshyn</a:t>
            </a:r>
            <a:r>
              <a:rPr lang="it-IT" dirty="0"/>
              <a:t>, Y. </a:t>
            </a:r>
            <a:r>
              <a:rPr lang="it-IT" dirty="0" err="1"/>
              <a:t>Interpretation</a:t>
            </a:r>
            <a:r>
              <a:rPr lang="it-IT" dirty="0"/>
              <a:t> for </a:t>
            </a:r>
            <a:r>
              <a:rPr lang="it-IT" dirty="0" err="1"/>
              <a:t>Variational</a:t>
            </a:r>
            <a:r>
              <a:rPr lang="it-IT" dirty="0"/>
              <a:t> </a:t>
            </a:r>
            <a:r>
              <a:rPr lang="it-IT" dirty="0" err="1"/>
              <a:t>Autoencoder</a:t>
            </a:r>
            <a:r>
              <a:rPr lang="it-IT" dirty="0"/>
              <a:t> </a:t>
            </a:r>
            <a:r>
              <a:rPr lang="it-IT" dirty="0" err="1"/>
              <a:t>Used</a:t>
            </a:r>
            <a:r>
              <a:rPr lang="it-IT" dirty="0"/>
              <a:t> to Generate Financial </a:t>
            </a:r>
            <a:r>
              <a:rPr lang="it-IT" dirty="0" err="1"/>
              <a:t>Synthetic</a:t>
            </a:r>
            <a:r>
              <a:rPr lang="it-IT" dirty="0"/>
              <a:t> Tabular Data. </a:t>
            </a:r>
            <a:r>
              <a:rPr lang="it-IT" i="1" dirty="0" err="1"/>
              <a:t>Algorithms</a:t>
            </a:r>
            <a:r>
              <a:rPr lang="it-IT" dirty="0"/>
              <a:t> </a:t>
            </a:r>
            <a:r>
              <a:rPr lang="it-IT" b="1" dirty="0"/>
              <a:t>2023</a:t>
            </a:r>
            <a:r>
              <a:rPr lang="it-IT" dirty="0"/>
              <a:t>, </a:t>
            </a:r>
            <a:r>
              <a:rPr lang="it-IT" i="1" dirty="0"/>
              <a:t>16</a:t>
            </a:r>
            <a:r>
              <a:rPr lang="it-IT" dirty="0"/>
              <a:t>, 121. https</a:t>
            </a:r>
            <a:r>
              <a:rPr lang="it-IT"/>
              <a:t>://</a:t>
            </a:r>
            <a:r>
              <a:rPr lang="it-IT" smtClean="0"/>
              <a:t>doi.org/10.3390/a16020121</a:t>
            </a:r>
            <a:endParaRPr lang="it-IT" dirty="0"/>
          </a:p>
        </p:txBody>
      </p:sp>
      <p:sp>
        <p:nvSpPr>
          <p:cNvPr id="8"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a:xfrm>
            <a:off x="323469" y="6397225"/>
            <a:ext cx="501650" cy="365125"/>
          </a:xfrm>
        </p:spPr>
        <p:txBody>
          <a:bodyPr/>
          <a:lstStyle/>
          <a:p>
            <a:pPr>
              <a:defRPr/>
            </a:pPr>
            <a:fld id="{48B4153A-D4C5-4CEF-8992-0D8815C829E3}" type="slidenum">
              <a:rPr lang="en-US" smtClean="0"/>
              <a:pPr>
                <a:defRPr/>
              </a:pPr>
              <a:t>23</a:t>
            </a:fld>
            <a:endParaRPr lang="en-US" dirty="0"/>
          </a:p>
        </p:txBody>
      </p:sp>
    </p:spTree>
    <p:extLst>
      <p:ext uri="{BB962C8B-B14F-4D97-AF65-F5344CB8AC3E}">
        <p14:creationId xmlns:p14="http://schemas.microsoft.com/office/powerpoint/2010/main" val="35360525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07821B-5649-449D-A1C2-3F67CA468A7F}"/>
              </a:ext>
            </a:extLst>
          </p:cNvPr>
          <p:cNvSpPr>
            <a:spLocks noGrp="1"/>
          </p:cNvSpPr>
          <p:nvPr>
            <p:ph type="ctrTitle"/>
          </p:nvPr>
        </p:nvSpPr>
        <p:spPr>
          <a:xfrm>
            <a:off x="487849" y="603334"/>
            <a:ext cx="11283042" cy="1839433"/>
          </a:xfrm>
        </p:spPr>
        <p:txBody>
          <a:bodyPr/>
          <a:lstStyle/>
          <a:p>
            <a:r>
              <a:rPr lang="it-IT" sz="6600" dirty="0" err="1" smtClean="0"/>
              <a:t>Thanks</a:t>
            </a:r>
            <a:endParaRPr lang="it-IT" sz="6600" dirty="0"/>
          </a:p>
        </p:txBody>
      </p:sp>
      <p:sp>
        <p:nvSpPr>
          <p:cNvPr id="3" name="Segnaposto testo 2">
            <a:extLst>
              <a:ext uri="{FF2B5EF4-FFF2-40B4-BE49-F238E27FC236}">
                <a16:creationId xmlns:a16="http://schemas.microsoft.com/office/drawing/2014/main" id="{52857493-CE83-4A58-B836-860B262B8CCD}"/>
              </a:ext>
            </a:extLst>
          </p:cNvPr>
          <p:cNvSpPr>
            <a:spLocks noGrp="1"/>
          </p:cNvSpPr>
          <p:nvPr>
            <p:ph type="body" idx="1"/>
          </p:nvPr>
        </p:nvSpPr>
        <p:spPr>
          <a:xfrm>
            <a:off x="3246635" y="2990328"/>
            <a:ext cx="6064500" cy="2522577"/>
          </a:xfrm>
        </p:spPr>
        <p:txBody>
          <a:bodyPr/>
          <a:lstStyle/>
          <a:p>
            <a:r>
              <a:rPr lang="it-IT" dirty="0"/>
              <a:t>FRANCESCO PUGLIESE | </a:t>
            </a:r>
            <a:r>
              <a:rPr lang="it-IT" dirty="0" smtClean="0">
                <a:hlinkClick r:id="rId3"/>
              </a:rPr>
              <a:t>francesco.pugliese@istat.it</a:t>
            </a:r>
            <a:endParaRPr lang="it-IT" dirty="0"/>
          </a:p>
        </p:txBody>
      </p:sp>
    </p:spTree>
    <p:extLst>
      <p:ext uri="{BB962C8B-B14F-4D97-AF65-F5344CB8AC3E}">
        <p14:creationId xmlns:p14="http://schemas.microsoft.com/office/powerpoint/2010/main" val="2892166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66C80-02C7-D114-370E-FCF1C028751E}"/>
              </a:ext>
            </a:extLst>
          </p:cNvPr>
          <p:cNvSpPr>
            <a:spLocks noGrp="1"/>
          </p:cNvSpPr>
          <p:nvPr>
            <p:ph type="title"/>
          </p:nvPr>
        </p:nvSpPr>
        <p:spPr/>
        <p:txBody>
          <a:bodyPr/>
          <a:lstStyle/>
          <a:p>
            <a:r>
              <a:rPr lang="en-US" b="1"/>
              <a:t>Materials and Methods: BiLSTM</a:t>
            </a:r>
            <a:endParaRPr lang="en-US" b="1" dirty="0"/>
          </a:p>
        </p:txBody>
      </p:sp>
      <p:pic>
        <p:nvPicPr>
          <p:cNvPr id="3" name="Immagine 2">
            <a:extLst>
              <a:ext uri="{FF2B5EF4-FFF2-40B4-BE49-F238E27FC236}">
                <a16:creationId xmlns:a16="http://schemas.microsoft.com/office/drawing/2014/main" id="{1FCD2CD2-D81C-E0CB-B180-391F0CD2753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1984" y="4417763"/>
            <a:ext cx="6137822" cy="2311418"/>
          </a:xfrm>
          <a:prstGeom prst="rect">
            <a:avLst/>
          </a:prstGeom>
          <a:noFill/>
          <a:ln>
            <a:noFill/>
          </a:ln>
        </p:spPr>
      </p:pic>
      <p:sp>
        <p:nvSpPr>
          <p:cNvPr id="6" name="CasellaDiTesto 5">
            <a:extLst>
              <a:ext uri="{FF2B5EF4-FFF2-40B4-BE49-F238E27FC236}">
                <a16:creationId xmlns:a16="http://schemas.microsoft.com/office/drawing/2014/main" id="{BBC4DE3A-CAEA-7753-42C0-0BC7E1AA3D4D}"/>
              </a:ext>
            </a:extLst>
          </p:cNvPr>
          <p:cNvSpPr txBox="1"/>
          <p:nvPr/>
        </p:nvSpPr>
        <p:spPr>
          <a:xfrm>
            <a:off x="1075362" y="1536919"/>
            <a:ext cx="10515600" cy="3108543"/>
          </a:xfrm>
          <a:prstGeom prst="rect">
            <a:avLst/>
          </a:prstGeom>
          <a:noFill/>
        </p:spPr>
        <p:txBody>
          <a:bodyPr wrap="square">
            <a:spAutoFit/>
          </a:bodyPr>
          <a:lstStyle/>
          <a:p>
            <a:pPr marL="457200" indent="-457200">
              <a:buFont typeface="Wingdings" panose="05000000000000000000" pitchFamily="2" charset="2"/>
              <a:buChar char="§"/>
            </a:pPr>
            <a:r>
              <a:rPr lang="en-US" sz="2800">
                <a:solidFill>
                  <a:prstClr val="black"/>
                </a:solidFill>
                <a:latin typeface="Calibri" panose="020F0502020204030204"/>
              </a:rPr>
              <a:t>Our classification model is a Bidirectional Long short-term memory (BiLSTM). LSTMs are a type of RNN able to process long sequences of data whereas BiLSTM are able to understand the left context and right context of sequences. </a:t>
            </a:r>
          </a:p>
          <a:p>
            <a:pPr marL="457200" indent="-457200">
              <a:buFont typeface="Wingdings" panose="05000000000000000000" pitchFamily="2" charset="2"/>
              <a:buChar char="§"/>
            </a:pPr>
            <a:endParaRPr lang="en-US" sz="2800">
              <a:solidFill>
                <a:prstClr val="black"/>
              </a:solidFill>
              <a:latin typeface="Calibri" panose="020F0502020204030204"/>
            </a:endParaRPr>
          </a:p>
          <a:p>
            <a:pPr marL="457200" indent="-457200">
              <a:buFont typeface="Wingdings" panose="05000000000000000000" pitchFamily="2" charset="2"/>
              <a:buChar char="§"/>
            </a:pPr>
            <a:r>
              <a:rPr lang="en-US" sz="2800">
                <a:solidFill>
                  <a:prstClr val="black"/>
                </a:solidFill>
                <a:latin typeface="Calibri" panose="020F0502020204030204"/>
              </a:rPr>
              <a:t>A LSTM memory cell is composed of 4 units exactly: an input gate, an output gate, a forget gate and a self-recurrent neuron. </a:t>
            </a:r>
          </a:p>
        </p:txBody>
      </p:sp>
      <p:pic>
        <p:nvPicPr>
          <p:cNvPr id="4" name="Immagine 3">
            <a:extLst>
              <a:ext uri="{FF2B5EF4-FFF2-40B4-BE49-F238E27FC236}">
                <a16:creationId xmlns:a16="http://schemas.microsoft.com/office/drawing/2014/main" id="{93372C08-A9C8-A984-9989-1B14DCF538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98369" y="4568547"/>
            <a:ext cx="3531647" cy="2009850"/>
          </a:xfrm>
          <a:prstGeom prst="rect">
            <a:avLst/>
          </a:prstGeom>
          <a:noFill/>
          <a:ln>
            <a:noFill/>
          </a:ln>
        </p:spPr>
      </p:pic>
    </p:spTree>
    <p:extLst>
      <p:ext uri="{BB962C8B-B14F-4D97-AF65-F5344CB8AC3E}">
        <p14:creationId xmlns:p14="http://schemas.microsoft.com/office/powerpoint/2010/main" val="1078503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66C80-02C7-D114-370E-FCF1C028751E}"/>
              </a:ext>
            </a:extLst>
          </p:cNvPr>
          <p:cNvSpPr>
            <a:spLocks noGrp="1"/>
          </p:cNvSpPr>
          <p:nvPr>
            <p:ph type="title"/>
          </p:nvPr>
        </p:nvSpPr>
        <p:spPr/>
        <p:txBody>
          <a:bodyPr/>
          <a:lstStyle/>
          <a:p>
            <a:r>
              <a:rPr lang="en-US" b="1"/>
              <a:t>Materials and Methods: FastText</a:t>
            </a:r>
            <a:endParaRPr lang="en-US" b="1" dirty="0"/>
          </a:p>
        </p:txBody>
      </p:sp>
      <p:sp>
        <p:nvSpPr>
          <p:cNvPr id="6" name="CasellaDiTesto 5">
            <a:extLst>
              <a:ext uri="{FF2B5EF4-FFF2-40B4-BE49-F238E27FC236}">
                <a16:creationId xmlns:a16="http://schemas.microsoft.com/office/drawing/2014/main" id="{BBC4DE3A-CAEA-7753-42C0-0BC7E1AA3D4D}"/>
              </a:ext>
            </a:extLst>
          </p:cNvPr>
          <p:cNvSpPr txBox="1"/>
          <p:nvPr/>
        </p:nvSpPr>
        <p:spPr>
          <a:xfrm>
            <a:off x="667820" y="1536919"/>
            <a:ext cx="10923142" cy="3539430"/>
          </a:xfrm>
          <a:prstGeom prst="rect">
            <a:avLst/>
          </a:prstGeom>
          <a:noFill/>
        </p:spPr>
        <p:txBody>
          <a:bodyPr wrap="square">
            <a:spAutoFit/>
          </a:bodyPr>
          <a:lstStyle/>
          <a:p>
            <a:pPr marL="457200" indent="-457200">
              <a:buFont typeface="Wingdings" panose="05000000000000000000" pitchFamily="2" charset="2"/>
              <a:buChar char="§"/>
            </a:pPr>
            <a:r>
              <a:rPr lang="en-US" sz="2800">
                <a:solidFill>
                  <a:prstClr val="black"/>
                </a:solidFill>
                <a:latin typeface="Calibri" panose="020F0502020204030204"/>
              </a:rPr>
              <a:t>Our Word Embeddings Model is FastText which is an evolution of Word2Vec. </a:t>
            </a:r>
          </a:p>
          <a:p>
            <a:pPr marL="457200" indent="-457200">
              <a:buFont typeface="Wingdings" panose="05000000000000000000" pitchFamily="2" charset="2"/>
              <a:buChar char="§"/>
            </a:pPr>
            <a:r>
              <a:rPr lang="en-US" sz="2800">
                <a:solidFill>
                  <a:prstClr val="black"/>
                </a:solidFill>
                <a:latin typeface="Calibri" panose="020F0502020204030204"/>
              </a:rPr>
              <a:t>FastText enables to quickly train models on large corpora </a:t>
            </a:r>
          </a:p>
          <a:p>
            <a:pPr marL="457200" indent="-457200">
              <a:buFont typeface="Wingdings" panose="05000000000000000000" pitchFamily="2" charset="2"/>
              <a:buChar char="§"/>
            </a:pPr>
            <a:r>
              <a:rPr lang="en-US" sz="2800">
                <a:solidFill>
                  <a:prstClr val="black"/>
                </a:solidFill>
                <a:latin typeface="Calibri" panose="020F0502020204030204"/>
              </a:rPr>
              <a:t>FastText make use of hierarchical soft-max based which is able to noticeably drop computational complexity and can be trained on more than one billion words in less than ten minutes using a standard multicore CPU. </a:t>
            </a:r>
            <a:endParaRPr lang="it-IT" sz="2800">
              <a:solidFill>
                <a:prstClr val="black"/>
              </a:solidFill>
              <a:latin typeface="Calibri" panose="020F0502020204030204"/>
            </a:endParaRPr>
          </a:p>
          <a:p>
            <a:pPr marL="457200" indent="-457200">
              <a:buFont typeface="Wingdings" panose="05000000000000000000" pitchFamily="2" charset="2"/>
              <a:buChar char="§"/>
            </a:pPr>
            <a:endParaRPr lang="en-US" sz="2800">
              <a:solidFill>
                <a:prstClr val="black"/>
              </a:solidFill>
              <a:latin typeface="Calibri" panose="020F0502020204030204"/>
            </a:endParaRPr>
          </a:p>
        </p:txBody>
      </p:sp>
      <p:pic>
        <p:nvPicPr>
          <p:cNvPr id="8" name="Immagine 7" descr="Immagine che contiene testo&#10;&#10;Descrizione generata automaticamente">
            <a:extLst>
              <a:ext uri="{FF2B5EF4-FFF2-40B4-BE49-F238E27FC236}">
                <a16:creationId xmlns:a16="http://schemas.microsoft.com/office/drawing/2014/main" id="{BB1DBCC2-3120-22C8-99C9-4D136CA2AC7A}"/>
              </a:ext>
            </a:extLst>
          </p:cNvPr>
          <p:cNvPicPr>
            <a:picLocks noChangeAspect="1"/>
          </p:cNvPicPr>
          <p:nvPr/>
        </p:nvPicPr>
        <p:blipFill>
          <a:blip r:embed="rId3"/>
          <a:stretch>
            <a:fillRect/>
          </a:stretch>
        </p:blipFill>
        <p:spPr>
          <a:xfrm>
            <a:off x="6656691" y="4142477"/>
            <a:ext cx="4697109" cy="2818265"/>
          </a:xfrm>
          <a:prstGeom prst="rect">
            <a:avLst/>
          </a:prstGeom>
        </p:spPr>
      </p:pic>
    </p:spTree>
    <p:extLst>
      <p:ext uri="{BB962C8B-B14F-4D97-AF65-F5344CB8AC3E}">
        <p14:creationId xmlns:p14="http://schemas.microsoft.com/office/powerpoint/2010/main" val="3636565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466C80-02C7-D114-370E-FCF1C028751E}"/>
              </a:ext>
            </a:extLst>
          </p:cNvPr>
          <p:cNvSpPr>
            <a:spLocks noGrp="1"/>
          </p:cNvSpPr>
          <p:nvPr>
            <p:ph type="title"/>
          </p:nvPr>
        </p:nvSpPr>
        <p:spPr/>
        <p:txBody>
          <a:bodyPr/>
          <a:lstStyle/>
          <a:p>
            <a:r>
              <a:rPr lang="en-US" b="1" dirty="0"/>
              <a:t>Why a new Index?</a:t>
            </a:r>
          </a:p>
        </p:txBody>
      </p:sp>
      <p:sp>
        <p:nvSpPr>
          <p:cNvPr id="5" name="Rettangolo 4">
            <a:extLst>
              <a:ext uri="{FF2B5EF4-FFF2-40B4-BE49-F238E27FC236}">
                <a16:creationId xmlns:a16="http://schemas.microsoft.com/office/drawing/2014/main" id="{04A2FF46-B66A-0B94-26A3-2A583E740A2C}"/>
              </a:ext>
            </a:extLst>
          </p:cNvPr>
          <p:cNvSpPr/>
          <p:nvPr/>
        </p:nvSpPr>
        <p:spPr>
          <a:xfrm>
            <a:off x="838200" y="1947042"/>
            <a:ext cx="10457793" cy="395499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rPr>
              <a:t>ISTAT’s Index (SMEI) needed a revision to deal with new events (Covid pandemic)</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rPr>
              <a:t>The proposed </a:t>
            </a:r>
            <a:r>
              <a:rPr lang="en-GB" sz="2800" dirty="0">
                <a:solidFill>
                  <a:schemeClr val="tx1"/>
                </a:solidFill>
                <a:latin typeface="Calibri" panose="020F0502020204030204"/>
              </a:rPr>
              <a:t>model </a:t>
            </a:r>
            <a:r>
              <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rPr>
              <a:t>may have a higher adaptability to new information</a:t>
            </a:r>
          </a:p>
          <a:p>
            <a:pPr marL="228600" indent="-228600">
              <a:lnSpc>
                <a:spcPct val="90000"/>
              </a:lnSpc>
              <a:spcBef>
                <a:spcPts val="1200"/>
              </a:spcBef>
              <a:spcAft>
                <a:spcPts val="1200"/>
              </a:spcAft>
              <a:buFont typeface="Arial" panose="020B0604020202020204" pitchFamily="34" charset="0"/>
              <a:buChar char="•"/>
              <a:defRPr/>
            </a:pPr>
            <a:r>
              <a:rPr lang="en-GB" sz="2800" dirty="0">
                <a:solidFill>
                  <a:schemeClr val="tx1"/>
                </a:solidFill>
                <a:latin typeface="Calibri" panose="020F0502020204030204"/>
              </a:rPr>
              <a:t>The proposed model is a neural network that has been trained on a set of labelled Tweets that do not contain references to the pandemic</a:t>
            </a:r>
            <a:endPar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785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4FD2CAB5-07F2-92E0-E595-7FB6455A86EF}"/>
              </a:ext>
            </a:extLst>
          </p:cNvPr>
          <p:cNvSpPr txBox="1">
            <a:spLocks/>
          </p:cNvSpPr>
          <p:nvPr/>
        </p:nvSpPr>
        <p:spPr>
          <a:xfrm>
            <a:off x="394858" y="963507"/>
            <a:ext cx="3646759" cy="4930986"/>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The proposed Index: </a:t>
            </a:r>
          </a:p>
          <a:p>
            <a:pPr algn="ctr"/>
            <a:r>
              <a:rPr lang="en-US" b="1" dirty="0"/>
              <a:t>DL-SMEI</a:t>
            </a:r>
          </a:p>
        </p:txBody>
      </p:sp>
      <mc:AlternateContent xmlns:mc="http://schemas.openxmlformats.org/markup-compatibility/2006" xmlns:a14="http://schemas.microsoft.com/office/drawing/2010/main">
        <mc:Choice Requires="a14">
          <p:sp>
            <p:nvSpPr>
              <p:cNvPr id="3" name="Rettangolo 2">
                <a:extLst>
                  <a:ext uri="{FF2B5EF4-FFF2-40B4-BE49-F238E27FC236}">
                    <a16:creationId xmlns:a16="http://schemas.microsoft.com/office/drawing/2014/main" id="{7BE5C853-F0E8-22F7-608D-A832C6DD4A42}"/>
                  </a:ext>
                </a:extLst>
              </p:cNvPr>
              <p:cNvSpPr/>
              <p:nvPr/>
            </p:nvSpPr>
            <p:spPr>
              <a:xfrm>
                <a:off x="4836072" y="3935849"/>
                <a:ext cx="5917324" cy="2042727"/>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14:m>
                  <m:oMathPara xmlns:m="http://schemas.openxmlformats.org/officeDocument/2006/math">
                    <m:oMathParaPr>
                      <m:jc m:val="center"/>
                    </m:oMathParaPr>
                    <m:oMath xmlns:m="http://schemas.openxmlformats.org/officeDocument/2006/math">
                      <m:r>
                        <a:rPr lang="en-US" sz="3600" i="1" smtClean="0">
                          <a:solidFill>
                            <a:schemeClr val="tx1"/>
                          </a:solidFill>
                          <a:latin typeface="Cambria Math" panose="02040503050406030204" pitchFamily="18" charset="0"/>
                        </a:rPr>
                        <m:t>𝐷𝐿</m:t>
                      </m:r>
                      <m:r>
                        <a:rPr lang="en-US" sz="3600" i="1" smtClean="0">
                          <a:solidFill>
                            <a:schemeClr val="tx1"/>
                          </a:solidFill>
                          <a:latin typeface="Cambria Math" panose="02040503050406030204" pitchFamily="18" charset="0"/>
                        </a:rPr>
                        <m:t>−</m:t>
                      </m:r>
                      <m:r>
                        <a:rPr lang="en-US" sz="3600" i="1" smtClean="0">
                          <a:solidFill>
                            <a:schemeClr val="tx1"/>
                          </a:solidFill>
                          <a:latin typeface="Cambria Math" panose="02040503050406030204" pitchFamily="18" charset="0"/>
                        </a:rPr>
                        <m:t>𝑆𝑀𝐸𝐼</m:t>
                      </m:r>
                      <m:r>
                        <a:rPr lang="en-US" sz="3600" i="1" smtClean="0">
                          <a:solidFill>
                            <a:schemeClr val="tx1"/>
                          </a:solidFill>
                          <a:latin typeface="Cambria Math" panose="02040503050406030204" pitchFamily="18" charset="0"/>
                        </a:rPr>
                        <m:t>=</m:t>
                      </m:r>
                      <m:f>
                        <m:fPr>
                          <m:ctrlPr>
                            <a:rPr lang="en-US" sz="3600" i="1">
                              <a:solidFill>
                                <a:schemeClr val="tx1"/>
                              </a:solidFill>
                              <a:latin typeface="Cambria Math" panose="02040503050406030204" pitchFamily="18" charset="0"/>
                            </a:rPr>
                          </m:ctrlPr>
                        </m:fPr>
                        <m:num>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𝑁</m:t>
                              </m:r>
                            </m:e>
                            <m:sub>
                              <m:r>
                                <a:rPr lang="en-US" sz="3600" i="1">
                                  <a:solidFill>
                                    <a:schemeClr val="tx1"/>
                                  </a:solidFill>
                                  <a:latin typeface="Cambria Math" panose="02040503050406030204" pitchFamily="18" charset="0"/>
                                </a:rPr>
                                <m:t>𝑃</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𝑁</m:t>
                              </m:r>
                            </m:e>
                            <m:sub>
                              <m:r>
                                <a:rPr lang="en-US" sz="3600" i="1">
                                  <a:solidFill>
                                    <a:schemeClr val="tx1"/>
                                  </a:solidFill>
                                  <a:latin typeface="Cambria Math" panose="02040503050406030204" pitchFamily="18" charset="0"/>
                                </a:rPr>
                                <m:t>𝑁</m:t>
                              </m:r>
                            </m:sub>
                          </m:sSub>
                        </m:num>
                        <m:den>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𝑁</m:t>
                              </m:r>
                            </m:e>
                            <m:sub>
                              <m:r>
                                <a:rPr lang="en-US" sz="3600" i="1">
                                  <a:solidFill>
                                    <a:schemeClr val="tx1"/>
                                  </a:solidFill>
                                  <a:latin typeface="Cambria Math" panose="02040503050406030204" pitchFamily="18" charset="0"/>
                                </a:rPr>
                                <m:t>𝑃</m:t>
                              </m:r>
                            </m:sub>
                          </m:sSub>
                          <m:r>
                            <a:rPr lang="en-US" sz="3600" i="1">
                              <a:solidFill>
                                <a:schemeClr val="tx1"/>
                              </a:solidFill>
                              <a:latin typeface="Cambria Math" panose="02040503050406030204" pitchFamily="18" charset="0"/>
                            </a:rPr>
                            <m:t>+</m:t>
                          </m:r>
                          <m:sSub>
                            <m:sSubPr>
                              <m:ctrlPr>
                                <a:rPr lang="en-US" sz="3600" i="1">
                                  <a:solidFill>
                                    <a:schemeClr val="tx1"/>
                                  </a:solidFill>
                                  <a:latin typeface="Cambria Math" panose="02040503050406030204" pitchFamily="18" charset="0"/>
                                </a:rPr>
                              </m:ctrlPr>
                            </m:sSubPr>
                            <m:e>
                              <m:r>
                                <a:rPr lang="en-US" sz="3600" i="1">
                                  <a:solidFill>
                                    <a:schemeClr val="tx1"/>
                                  </a:solidFill>
                                  <a:latin typeface="Cambria Math" panose="02040503050406030204" pitchFamily="18" charset="0"/>
                                </a:rPr>
                                <m:t>𝑁</m:t>
                              </m:r>
                            </m:e>
                            <m:sub>
                              <m:r>
                                <a:rPr lang="en-US" sz="3600" i="1">
                                  <a:solidFill>
                                    <a:schemeClr val="tx1"/>
                                  </a:solidFill>
                                  <a:latin typeface="Cambria Math" panose="02040503050406030204" pitchFamily="18" charset="0"/>
                                </a:rPr>
                                <m:t>𝑁</m:t>
                              </m:r>
                            </m:sub>
                          </m:sSub>
                        </m:den>
                      </m:f>
                    </m:oMath>
                  </m:oMathPara>
                </a14:m>
                <a:endParaRPr lang="en-US" sz="3600" dirty="0">
                  <a:solidFill>
                    <a:schemeClr val="tx1"/>
                  </a:solidFill>
                </a:endParaRPr>
              </a:p>
            </p:txBody>
          </p:sp>
        </mc:Choice>
        <mc:Fallback xmlns="">
          <p:sp>
            <p:nvSpPr>
              <p:cNvPr id="3" name="Rettangolo 2">
                <a:extLst>
                  <a:ext uri="{FF2B5EF4-FFF2-40B4-BE49-F238E27FC236}">
                    <a16:creationId xmlns:a16="http://schemas.microsoft.com/office/drawing/2014/main" id="{7BE5C853-F0E8-22F7-608D-A832C6DD4A42}"/>
                  </a:ext>
                </a:extLst>
              </p:cNvPr>
              <p:cNvSpPr>
                <a:spLocks noRot="1" noChangeAspect="1" noMove="1" noResize="1" noEditPoints="1" noAdjustHandles="1" noChangeArrowheads="1" noChangeShapeType="1" noTextEdit="1"/>
              </p:cNvSpPr>
              <p:nvPr/>
            </p:nvSpPr>
            <p:spPr>
              <a:xfrm>
                <a:off x="4836072" y="3935849"/>
                <a:ext cx="5917324" cy="2042727"/>
              </a:xfrm>
              <a:prstGeom prst="rect">
                <a:avLst/>
              </a:prstGeom>
              <a:blipFill>
                <a:blip r:embed="rId2"/>
                <a:stretch>
                  <a:fillRect/>
                </a:stretch>
              </a:blipFill>
              <a:ln>
                <a:noFill/>
              </a:ln>
              <a:effectLst>
                <a:outerShdw blurRad="50800" dist="38100" dir="2700000" algn="tl" rotWithShape="0">
                  <a:prstClr val="black">
                    <a:alpha val="40000"/>
                  </a:prstClr>
                </a:outerShdw>
              </a:effectLst>
            </p:spPr>
            <p:txBody>
              <a:bodyPr/>
              <a:lstStyle/>
              <a:p>
                <a:r>
                  <a:rPr lang="it-IT">
                    <a:noFill/>
                  </a:rPr>
                  <a:t> </a:t>
                </a:r>
              </a:p>
            </p:txBody>
          </p:sp>
        </mc:Fallback>
      </mc:AlternateContent>
      <p:sp>
        <p:nvSpPr>
          <p:cNvPr id="7" name="Rettangolo 6">
            <a:extLst>
              <a:ext uri="{FF2B5EF4-FFF2-40B4-BE49-F238E27FC236}">
                <a16:creationId xmlns:a16="http://schemas.microsoft.com/office/drawing/2014/main" id="{8743A0A9-7DEC-561D-581A-AB19E7C1261F}"/>
              </a:ext>
            </a:extLst>
          </p:cNvPr>
          <p:cNvSpPr/>
          <p:nvPr/>
        </p:nvSpPr>
        <p:spPr>
          <a:xfrm>
            <a:off x="4235668" y="513920"/>
            <a:ext cx="7118131" cy="3038753"/>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Computed daily using the sentiment predicted by the model on a set of tweets</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lang="en-US" sz="2600" dirty="0">
                <a:solidFill>
                  <a:prstClr val="black"/>
                </a:solidFill>
                <a:latin typeface="Calibri" panose="020F0502020204030204"/>
              </a:rPr>
              <a:t>The sentiment is predicted using a neural network</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indent="-228600">
              <a:lnSpc>
                <a:spcPct val="90000"/>
              </a:lnSpc>
              <a:spcBef>
                <a:spcPts val="1200"/>
              </a:spcBef>
              <a:spcAft>
                <a:spcPts val="1200"/>
              </a:spcAft>
              <a:buFont typeface="Arial" panose="020B0604020202020204" pitchFamily="34" charset="0"/>
              <a:buChar char="•"/>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The set of tweets is the same used by ISTAT for the SMEI</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rPr>
              <a:t>Computed for the first half of 2020</a:t>
            </a:r>
          </a:p>
        </p:txBody>
      </p:sp>
    </p:spTree>
    <p:extLst>
      <p:ext uri="{BB962C8B-B14F-4D97-AF65-F5344CB8AC3E}">
        <p14:creationId xmlns:p14="http://schemas.microsoft.com/office/powerpoint/2010/main" val="1425909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8C2BC0-F031-5BBD-EDA8-B0479B2A2EFE}"/>
              </a:ext>
            </a:extLst>
          </p:cNvPr>
          <p:cNvSpPr>
            <a:spLocks noGrp="1"/>
          </p:cNvSpPr>
          <p:nvPr>
            <p:ph type="title"/>
          </p:nvPr>
        </p:nvSpPr>
        <p:spPr>
          <a:xfrm>
            <a:off x="838200" y="88073"/>
            <a:ext cx="10515600" cy="1325563"/>
          </a:xfrm>
        </p:spPr>
        <p:txBody>
          <a:bodyPr/>
          <a:lstStyle/>
          <a:p>
            <a:r>
              <a:rPr lang="en-US" b="1" dirty="0">
                <a:latin typeface="Verdana Pro Cond Light" panose="020B0306030504040204" pitchFamily="34" charset="0"/>
              </a:rPr>
              <a:t>The proposed Index (DL-SMEI)</a:t>
            </a:r>
          </a:p>
        </p:txBody>
      </p:sp>
      <p:pic>
        <p:nvPicPr>
          <p:cNvPr id="13" name="Immagine 12">
            <a:extLst>
              <a:ext uri="{FF2B5EF4-FFF2-40B4-BE49-F238E27FC236}">
                <a16:creationId xmlns:a16="http://schemas.microsoft.com/office/drawing/2014/main" id="{366BC692-E5C3-9C47-A936-397E86B4E4D9}"/>
              </a:ext>
            </a:extLst>
          </p:cNvPr>
          <p:cNvPicPr>
            <a:picLocks noChangeAspect="1"/>
          </p:cNvPicPr>
          <p:nvPr/>
        </p:nvPicPr>
        <p:blipFill>
          <a:blip r:embed="rId3"/>
          <a:stretch>
            <a:fillRect/>
          </a:stretch>
        </p:blipFill>
        <p:spPr>
          <a:xfrm>
            <a:off x="273269" y="1681015"/>
            <a:ext cx="11645462" cy="3635992"/>
          </a:xfrm>
          <a:prstGeom prst="rect">
            <a:avLst/>
          </a:prstGeom>
          <a:effectLst>
            <a:outerShdw blurRad="50800" dist="38100" dir="5400000" algn="t" rotWithShape="0">
              <a:prstClr val="black">
                <a:alpha val="69000"/>
              </a:prstClr>
            </a:outerShdw>
          </a:effectLst>
        </p:spPr>
      </p:pic>
      <p:cxnSp>
        <p:nvCxnSpPr>
          <p:cNvPr id="5" name="Connettore diritto 4">
            <a:extLst>
              <a:ext uri="{FF2B5EF4-FFF2-40B4-BE49-F238E27FC236}">
                <a16:creationId xmlns:a16="http://schemas.microsoft.com/office/drawing/2014/main" id="{B7367086-932C-15DC-8E39-C6992614F79A}"/>
              </a:ext>
            </a:extLst>
          </p:cNvPr>
          <p:cNvCxnSpPr>
            <a:cxnSpLocks/>
          </p:cNvCxnSpPr>
          <p:nvPr/>
        </p:nvCxnSpPr>
        <p:spPr>
          <a:xfrm>
            <a:off x="5717628" y="1831920"/>
            <a:ext cx="0" cy="2782122"/>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0" name="CasellaDiTesto 9">
            <a:extLst>
              <a:ext uri="{FF2B5EF4-FFF2-40B4-BE49-F238E27FC236}">
                <a16:creationId xmlns:a16="http://schemas.microsoft.com/office/drawing/2014/main" id="{54BC8C19-948C-5AA2-9775-F1079C940678}"/>
              </a:ext>
            </a:extLst>
          </p:cNvPr>
          <p:cNvSpPr txBox="1"/>
          <p:nvPr/>
        </p:nvSpPr>
        <p:spPr>
          <a:xfrm>
            <a:off x="1932707" y="5531110"/>
            <a:ext cx="2026227" cy="584775"/>
          </a:xfrm>
          <a:prstGeom prst="rect">
            <a:avLst/>
          </a:prstGeom>
          <a:noFill/>
        </p:spPr>
        <p:txBody>
          <a:bodyPr wrap="square" rtlCol="0">
            <a:spAutoFit/>
          </a:bodyPr>
          <a:lstStyle/>
          <a:p>
            <a:pPr algn="ctr"/>
            <a:r>
              <a:rPr lang="it-IT" sz="3200" dirty="0"/>
              <a:t>-0.157</a:t>
            </a:r>
            <a:endParaRPr lang="en-GB" sz="3200" dirty="0"/>
          </a:p>
        </p:txBody>
      </p:sp>
      <p:sp>
        <p:nvSpPr>
          <p:cNvPr id="11" name="CasellaDiTesto 10">
            <a:extLst>
              <a:ext uri="{FF2B5EF4-FFF2-40B4-BE49-F238E27FC236}">
                <a16:creationId xmlns:a16="http://schemas.microsoft.com/office/drawing/2014/main" id="{254A55E0-021D-D433-2BFF-15665CBBA29D}"/>
              </a:ext>
            </a:extLst>
          </p:cNvPr>
          <p:cNvSpPr txBox="1"/>
          <p:nvPr/>
        </p:nvSpPr>
        <p:spPr>
          <a:xfrm>
            <a:off x="6338873" y="5531108"/>
            <a:ext cx="2026227" cy="584775"/>
          </a:xfrm>
          <a:prstGeom prst="rect">
            <a:avLst/>
          </a:prstGeom>
          <a:noFill/>
        </p:spPr>
        <p:txBody>
          <a:bodyPr wrap="square" rtlCol="0">
            <a:spAutoFit/>
          </a:bodyPr>
          <a:lstStyle/>
          <a:p>
            <a:pPr algn="ctr"/>
            <a:r>
              <a:rPr lang="it-IT" sz="3200" dirty="0"/>
              <a:t>-0.260</a:t>
            </a:r>
            <a:endParaRPr lang="en-GB" sz="3200" dirty="0"/>
          </a:p>
        </p:txBody>
      </p:sp>
      <p:sp>
        <p:nvSpPr>
          <p:cNvPr id="12" name="CasellaDiTesto 11">
            <a:extLst>
              <a:ext uri="{FF2B5EF4-FFF2-40B4-BE49-F238E27FC236}">
                <a16:creationId xmlns:a16="http://schemas.microsoft.com/office/drawing/2014/main" id="{EE513466-75DA-E32A-0357-22FE2D41A91E}"/>
              </a:ext>
            </a:extLst>
          </p:cNvPr>
          <p:cNvSpPr txBox="1"/>
          <p:nvPr/>
        </p:nvSpPr>
        <p:spPr>
          <a:xfrm>
            <a:off x="9327573" y="5531108"/>
            <a:ext cx="2026227" cy="584775"/>
          </a:xfrm>
          <a:prstGeom prst="rect">
            <a:avLst/>
          </a:prstGeom>
          <a:noFill/>
        </p:spPr>
        <p:txBody>
          <a:bodyPr wrap="square" rtlCol="0">
            <a:spAutoFit/>
          </a:bodyPr>
          <a:lstStyle/>
          <a:p>
            <a:pPr algn="ctr"/>
            <a:r>
              <a:rPr lang="it-IT" sz="3200" dirty="0"/>
              <a:t>-0.190</a:t>
            </a:r>
            <a:endParaRPr lang="en-GB" sz="3200" dirty="0"/>
          </a:p>
        </p:txBody>
      </p:sp>
      <p:sp>
        <p:nvSpPr>
          <p:cNvPr id="15" name="CasellaDiTesto 14">
            <a:extLst>
              <a:ext uri="{FF2B5EF4-FFF2-40B4-BE49-F238E27FC236}">
                <a16:creationId xmlns:a16="http://schemas.microsoft.com/office/drawing/2014/main" id="{1A5CB396-1E93-DAEB-3515-B51AABAE1FBB}"/>
              </a:ext>
            </a:extLst>
          </p:cNvPr>
          <p:cNvSpPr txBox="1"/>
          <p:nvPr/>
        </p:nvSpPr>
        <p:spPr>
          <a:xfrm>
            <a:off x="6424452" y="1852940"/>
            <a:ext cx="1618586" cy="954107"/>
          </a:xfrm>
          <a:prstGeom prst="rect">
            <a:avLst/>
          </a:prstGeom>
          <a:solidFill>
            <a:srgbClr val="FF0000"/>
          </a:solidFill>
        </p:spPr>
        <p:txBody>
          <a:bodyPr wrap="square" rtlCol="0">
            <a:spAutoFit/>
          </a:bodyPr>
          <a:lstStyle/>
          <a:p>
            <a:pPr algn="ctr"/>
            <a:r>
              <a:rPr lang="it-IT" sz="2800" dirty="0">
                <a:solidFill>
                  <a:schemeClr val="bg1"/>
                </a:solidFill>
              </a:rPr>
              <a:t>+ 10.3% </a:t>
            </a:r>
            <a:r>
              <a:rPr lang="it-IT" sz="2800" dirty="0" err="1">
                <a:solidFill>
                  <a:schemeClr val="bg1"/>
                </a:solidFill>
              </a:rPr>
              <a:t>negatives</a:t>
            </a:r>
            <a:endParaRPr lang="en-GB" sz="2800" dirty="0">
              <a:solidFill>
                <a:schemeClr val="bg1"/>
              </a:solidFill>
            </a:endParaRPr>
          </a:p>
        </p:txBody>
      </p:sp>
      <p:cxnSp>
        <p:nvCxnSpPr>
          <p:cNvPr id="20" name="Connettore diritto 19">
            <a:extLst>
              <a:ext uri="{FF2B5EF4-FFF2-40B4-BE49-F238E27FC236}">
                <a16:creationId xmlns:a16="http://schemas.microsoft.com/office/drawing/2014/main" id="{649326F7-FFEC-81C7-834F-44C49E4544A8}"/>
              </a:ext>
            </a:extLst>
          </p:cNvPr>
          <p:cNvCxnSpPr>
            <a:cxnSpLocks/>
          </p:cNvCxnSpPr>
          <p:nvPr/>
        </p:nvCxnSpPr>
        <p:spPr>
          <a:xfrm>
            <a:off x="8981089" y="1831920"/>
            <a:ext cx="0" cy="278212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id="{3EF92848-EBB1-E0B3-4780-537F51E5E8BB}"/>
              </a:ext>
            </a:extLst>
          </p:cNvPr>
          <p:cNvCxnSpPr>
            <a:cxnSpLocks/>
          </p:cNvCxnSpPr>
          <p:nvPr/>
        </p:nvCxnSpPr>
        <p:spPr>
          <a:xfrm>
            <a:off x="5717628" y="5358137"/>
            <a:ext cx="0" cy="90580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5" name="Connettore diritto 24">
            <a:extLst>
              <a:ext uri="{FF2B5EF4-FFF2-40B4-BE49-F238E27FC236}">
                <a16:creationId xmlns:a16="http://schemas.microsoft.com/office/drawing/2014/main" id="{643585BB-2668-D448-0A4D-099863545951}"/>
              </a:ext>
            </a:extLst>
          </p:cNvPr>
          <p:cNvCxnSpPr>
            <a:cxnSpLocks/>
          </p:cNvCxnSpPr>
          <p:nvPr/>
        </p:nvCxnSpPr>
        <p:spPr>
          <a:xfrm>
            <a:off x="8986345" y="5317007"/>
            <a:ext cx="0" cy="946932"/>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6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egnaposto contenuto 10">
            <a:extLst>
              <a:ext uri="{FF2B5EF4-FFF2-40B4-BE49-F238E27FC236}">
                <a16:creationId xmlns:a16="http://schemas.microsoft.com/office/drawing/2014/main" id="{CABC55B4-8351-E9F3-E765-F2B1385ED30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525491" y="283206"/>
            <a:ext cx="3810000" cy="1905000"/>
          </a:xfrm>
          <a:effectLst>
            <a:outerShdw blurRad="50800" dist="38100" dir="2700000" algn="tl" rotWithShape="0">
              <a:prstClr val="black">
                <a:alpha val="40000"/>
              </a:prstClr>
            </a:outerShdw>
          </a:effectLst>
        </p:spPr>
      </p:pic>
      <p:pic>
        <p:nvPicPr>
          <p:cNvPr id="13" name="Segnaposto contenuto 12">
            <a:extLst>
              <a:ext uri="{FF2B5EF4-FFF2-40B4-BE49-F238E27FC236}">
                <a16:creationId xmlns:a16="http://schemas.microsoft.com/office/drawing/2014/main" id="{081FA3EE-CE47-C45A-680F-EA0B2599806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858000" y="3048794"/>
            <a:ext cx="3810000" cy="1905000"/>
          </a:xfrm>
          <a:effectLst>
            <a:outerShdw blurRad="50800" dist="38100" dir="2700000" algn="tl" rotWithShape="0">
              <a:prstClr val="black">
                <a:alpha val="40000"/>
              </a:prstClr>
            </a:outerShdw>
          </a:effectLst>
        </p:spPr>
      </p:pic>
      <p:pic>
        <p:nvPicPr>
          <p:cNvPr id="15" name="Immagine 14">
            <a:extLst>
              <a:ext uri="{FF2B5EF4-FFF2-40B4-BE49-F238E27FC236}">
                <a16:creationId xmlns:a16="http://schemas.microsoft.com/office/drawing/2014/main" id="{5206DB3F-14A3-4769-ACC4-28DAA3B6D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5491" y="4690576"/>
            <a:ext cx="3810000" cy="1905000"/>
          </a:xfrm>
          <a:prstGeom prst="rect">
            <a:avLst/>
          </a:prstGeom>
          <a:effectLst>
            <a:outerShdw blurRad="50800" dist="38100" dir="2700000" algn="tl" rotWithShape="0">
              <a:prstClr val="black">
                <a:alpha val="40000"/>
              </a:prstClr>
            </a:outerShdw>
          </a:effectLst>
        </p:spPr>
      </p:pic>
      <p:sp>
        <p:nvSpPr>
          <p:cNvPr id="5" name="CasellaDiTesto 4">
            <a:extLst>
              <a:ext uri="{FF2B5EF4-FFF2-40B4-BE49-F238E27FC236}">
                <a16:creationId xmlns:a16="http://schemas.microsoft.com/office/drawing/2014/main" id="{F4B86926-EE2B-A2B9-8106-78F94021BB79}"/>
              </a:ext>
            </a:extLst>
          </p:cNvPr>
          <p:cNvSpPr txBox="1"/>
          <p:nvPr/>
        </p:nvSpPr>
        <p:spPr>
          <a:xfrm>
            <a:off x="1856509" y="1015671"/>
            <a:ext cx="3809999" cy="578882"/>
          </a:xfrm>
          <a:prstGeom prst="roundRect">
            <a:avLst/>
          </a:prstGeom>
          <a:noFill/>
          <a:ln w="19050">
            <a:solidFill>
              <a:srgbClr val="91C2F3"/>
            </a:solidFill>
          </a:ln>
        </p:spPr>
        <p:txBody>
          <a:bodyPr wrap="square" rtlCol="0">
            <a:spAutoFit/>
          </a:bodyPr>
          <a:lstStyle/>
          <a:p>
            <a:pPr algn="ctr"/>
            <a:r>
              <a:rPr lang="it-IT" sz="2800" dirty="0"/>
              <a:t>1</a:t>
            </a:r>
            <a:r>
              <a:rPr lang="it-IT" sz="2800" baseline="30000" dirty="0"/>
              <a:t>st</a:t>
            </a:r>
            <a:r>
              <a:rPr lang="it-IT" sz="2800" dirty="0"/>
              <a:t> </a:t>
            </a:r>
            <a:r>
              <a:rPr lang="it-IT" sz="2800" dirty="0" err="1"/>
              <a:t>January</a:t>
            </a:r>
            <a:r>
              <a:rPr lang="it-IT" sz="2800" dirty="0"/>
              <a:t> – 7</a:t>
            </a:r>
            <a:r>
              <a:rPr lang="it-IT" sz="2800" baseline="30000" dirty="0"/>
              <a:t>th</a:t>
            </a:r>
            <a:r>
              <a:rPr lang="it-IT" sz="2800" dirty="0"/>
              <a:t> March</a:t>
            </a:r>
            <a:endParaRPr lang="en-GB" sz="2800" dirty="0"/>
          </a:p>
        </p:txBody>
      </p:sp>
      <p:sp>
        <p:nvSpPr>
          <p:cNvPr id="7" name="CasellaDiTesto 6">
            <a:extLst>
              <a:ext uri="{FF2B5EF4-FFF2-40B4-BE49-F238E27FC236}">
                <a16:creationId xmlns:a16="http://schemas.microsoft.com/office/drawing/2014/main" id="{6B876AD0-9063-A5F8-5C2F-A68AE7E719D3}"/>
              </a:ext>
            </a:extLst>
          </p:cNvPr>
          <p:cNvSpPr txBox="1"/>
          <p:nvPr/>
        </p:nvSpPr>
        <p:spPr>
          <a:xfrm>
            <a:off x="1856509" y="3103047"/>
            <a:ext cx="3810000" cy="578882"/>
          </a:xfrm>
          <a:prstGeom prst="roundRect">
            <a:avLst/>
          </a:prstGeom>
          <a:noFill/>
          <a:ln w="19050">
            <a:solidFill>
              <a:srgbClr val="91C2F3"/>
            </a:solidFill>
          </a:ln>
        </p:spPr>
        <p:txBody>
          <a:bodyPr wrap="square" rtlCol="0">
            <a:spAutoFit/>
          </a:bodyPr>
          <a:lstStyle/>
          <a:p>
            <a:pPr algn="ctr"/>
            <a:r>
              <a:rPr lang="it-IT" sz="2800" dirty="0"/>
              <a:t>8</a:t>
            </a:r>
            <a:r>
              <a:rPr lang="it-IT" sz="2800" baseline="30000" dirty="0"/>
              <a:t>th</a:t>
            </a:r>
            <a:r>
              <a:rPr lang="it-IT" sz="2800" dirty="0"/>
              <a:t> March – 21</a:t>
            </a:r>
            <a:r>
              <a:rPr lang="it-IT" sz="2800" baseline="30000" dirty="0"/>
              <a:t>st</a:t>
            </a:r>
            <a:r>
              <a:rPr lang="it-IT" sz="2800" dirty="0"/>
              <a:t> April</a:t>
            </a:r>
            <a:endParaRPr lang="en-GB" sz="2800" dirty="0"/>
          </a:p>
        </p:txBody>
      </p:sp>
      <p:sp>
        <p:nvSpPr>
          <p:cNvPr id="8" name="CasellaDiTesto 7">
            <a:extLst>
              <a:ext uri="{FF2B5EF4-FFF2-40B4-BE49-F238E27FC236}">
                <a16:creationId xmlns:a16="http://schemas.microsoft.com/office/drawing/2014/main" id="{F03E905E-A823-2370-8D62-65449219A714}"/>
              </a:ext>
            </a:extLst>
          </p:cNvPr>
          <p:cNvSpPr txBox="1"/>
          <p:nvPr/>
        </p:nvSpPr>
        <p:spPr>
          <a:xfrm>
            <a:off x="1856510" y="5088137"/>
            <a:ext cx="3810000" cy="578882"/>
          </a:xfrm>
          <a:prstGeom prst="roundRect">
            <a:avLst/>
          </a:prstGeom>
          <a:noFill/>
          <a:ln w="19050">
            <a:solidFill>
              <a:srgbClr val="91C2F3"/>
            </a:solidFill>
          </a:ln>
        </p:spPr>
        <p:txBody>
          <a:bodyPr wrap="square" rtlCol="0">
            <a:spAutoFit/>
          </a:bodyPr>
          <a:lstStyle/>
          <a:p>
            <a:pPr algn="ctr"/>
            <a:r>
              <a:rPr lang="it-IT" sz="2800" dirty="0"/>
              <a:t>22</a:t>
            </a:r>
            <a:r>
              <a:rPr lang="it-IT" sz="2800" baseline="30000" dirty="0"/>
              <a:t>nd</a:t>
            </a:r>
            <a:r>
              <a:rPr lang="it-IT" sz="2800" dirty="0"/>
              <a:t> April – 31</a:t>
            </a:r>
            <a:r>
              <a:rPr lang="it-IT" sz="2800" baseline="30000" dirty="0"/>
              <a:t>st</a:t>
            </a:r>
            <a:r>
              <a:rPr lang="it-IT" sz="2800" dirty="0"/>
              <a:t> </a:t>
            </a:r>
            <a:r>
              <a:rPr lang="it-IT" sz="2800" dirty="0" err="1"/>
              <a:t>May</a:t>
            </a:r>
            <a:endParaRPr lang="en-GB" sz="2800" dirty="0"/>
          </a:p>
        </p:txBody>
      </p:sp>
      <p:sp>
        <p:nvSpPr>
          <p:cNvPr id="3" name="Freccia a destra 2">
            <a:extLst>
              <a:ext uri="{FF2B5EF4-FFF2-40B4-BE49-F238E27FC236}">
                <a16:creationId xmlns:a16="http://schemas.microsoft.com/office/drawing/2014/main" id="{882C9C44-200B-1056-BF1D-89AEA85A2900}"/>
              </a:ext>
            </a:extLst>
          </p:cNvPr>
          <p:cNvSpPr/>
          <p:nvPr/>
        </p:nvSpPr>
        <p:spPr>
          <a:xfrm>
            <a:off x="325582" y="3103047"/>
            <a:ext cx="1101436" cy="5788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932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a:extLst>
              <a:ext uri="{FF2B5EF4-FFF2-40B4-BE49-F238E27FC236}">
                <a16:creationId xmlns:a16="http://schemas.microsoft.com/office/drawing/2014/main" id="{AC535419-DA45-302E-F865-3FB7E80368C8}"/>
              </a:ext>
            </a:extLst>
          </p:cNvPr>
          <p:cNvSpPr>
            <a:spLocks noGrp="1"/>
          </p:cNvSpPr>
          <p:nvPr>
            <p:ph type="title"/>
          </p:nvPr>
        </p:nvSpPr>
        <p:spPr>
          <a:xfrm>
            <a:off x="0" y="426756"/>
            <a:ext cx="12192000" cy="765507"/>
          </a:xfrm>
          <a:noFill/>
          <a:ln>
            <a:noFill/>
          </a:ln>
        </p:spPr>
        <p:txBody>
          <a:bodyPr>
            <a:normAutofit/>
          </a:bodyPr>
          <a:lstStyle/>
          <a:p>
            <a:r>
              <a:rPr lang="en-US" sz="4000" b="1" dirty="0"/>
              <a:t>Focus on second period (</a:t>
            </a:r>
            <a:r>
              <a:rPr lang="it-IT" sz="4000" b="1" dirty="0"/>
              <a:t>8</a:t>
            </a:r>
            <a:r>
              <a:rPr lang="it-IT" sz="4000" b="1" baseline="30000" dirty="0"/>
              <a:t>th</a:t>
            </a:r>
            <a:r>
              <a:rPr lang="it-IT" sz="4000" b="1" dirty="0"/>
              <a:t> March – 21</a:t>
            </a:r>
            <a:r>
              <a:rPr lang="it-IT" sz="4000" b="1" baseline="30000" dirty="0"/>
              <a:t>st</a:t>
            </a:r>
            <a:r>
              <a:rPr lang="it-IT" sz="4000" b="1" dirty="0"/>
              <a:t> April)</a:t>
            </a:r>
            <a:r>
              <a:rPr lang="en-US" sz="4000" b="1" dirty="0"/>
              <a:t> </a:t>
            </a:r>
          </a:p>
        </p:txBody>
      </p:sp>
      <p:sp>
        <p:nvSpPr>
          <p:cNvPr id="3" name="Segnaposto testo 2">
            <a:extLst>
              <a:ext uri="{FF2B5EF4-FFF2-40B4-BE49-F238E27FC236}">
                <a16:creationId xmlns:a16="http://schemas.microsoft.com/office/drawing/2014/main" id="{B825D873-162B-BCA8-CAFA-BA6E4EC7F9D6}"/>
              </a:ext>
            </a:extLst>
          </p:cNvPr>
          <p:cNvSpPr>
            <a:spLocks noGrp="1"/>
          </p:cNvSpPr>
          <p:nvPr>
            <p:ph type="body" idx="1"/>
          </p:nvPr>
        </p:nvSpPr>
        <p:spPr>
          <a:xfrm>
            <a:off x="483319" y="1669836"/>
            <a:ext cx="5157787" cy="563251"/>
          </a:xfrm>
          <a:prstGeom prst="roundRect">
            <a:avLst/>
          </a:prstGeom>
          <a:noFill/>
          <a:ln w="25400">
            <a:solidFill>
              <a:srgbClr val="92D050"/>
            </a:solidFill>
          </a:ln>
        </p:spPr>
        <p:txBody>
          <a:bodyPr>
            <a:normAutofit fontScale="92500" lnSpcReduction="10000"/>
          </a:bodyPr>
          <a:lstStyle/>
          <a:p>
            <a:pPr algn="ctr"/>
            <a:r>
              <a:rPr lang="it-IT" sz="3200" b="0" dirty="0">
                <a:solidFill>
                  <a:srgbClr val="92D050"/>
                </a:solidFill>
              </a:rPr>
              <a:t>Positive words</a:t>
            </a:r>
            <a:endParaRPr lang="en-GB" sz="3200" b="0" dirty="0">
              <a:solidFill>
                <a:srgbClr val="92D050"/>
              </a:solidFill>
            </a:endParaRPr>
          </a:p>
        </p:txBody>
      </p:sp>
      <p:pic>
        <p:nvPicPr>
          <p:cNvPr id="6" name="Segnaposto contenuto 5">
            <a:extLst>
              <a:ext uri="{FF2B5EF4-FFF2-40B4-BE49-F238E27FC236}">
                <a16:creationId xmlns:a16="http://schemas.microsoft.com/office/drawing/2014/main" id="{ABF576B9-0987-D48C-64CC-78B38897243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15704" y="2443076"/>
            <a:ext cx="5293016" cy="2745088"/>
          </a:xfrm>
          <a:effectLst>
            <a:outerShdw blurRad="50800" dist="38100" dir="5400000" algn="t" rotWithShape="0">
              <a:prstClr val="black">
                <a:alpha val="40000"/>
              </a:prstClr>
            </a:outerShdw>
          </a:effectLst>
        </p:spPr>
      </p:pic>
      <p:sp>
        <p:nvSpPr>
          <p:cNvPr id="4" name="Segnaposto testo 3">
            <a:extLst>
              <a:ext uri="{FF2B5EF4-FFF2-40B4-BE49-F238E27FC236}">
                <a16:creationId xmlns:a16="http://schemas.microsoft.com/office/drawing/2014/main" id="{95CB7CEC-133A-3A8D-A050-2DF1DE41FFC1}"/>
              </a:ext>
            </a:extLst>
          </p:cNvPr>
          <p:cNvSpPr>
            <a:spLocks noGrp="1"/>
          </p:cNvSpPr>
          <p:nvPr>
            <p:ph type="body" sz="quarter" idx="3"/>
          </p:nvPr>
        </p:nvSpPr>
        <p:spPr>
          <a:xfrm>
            <a:off x="6525490" y="1669837"/>
            <a:ext cx="5183188" cy="563251"/>
          </a:xfrm>
          <a:prstGeom prst="roundRect">
            <a:avLst/>
          </a:prstGeom>
          <a:solidFill>
            <a:schemeClr val="bg1"/>
          </a:solidFill>
          <a:ln w="25400">
            <a:solidFill>
              <a:srgbClr val="FF0000"/>
            </a:solidFill>
          </a:ln>
        </p:spPr>
        <p:txBody>
          <a:bodyPr vert="horz" lIns="91440" tIns="45720" rIns="91440" bIns="45720" rtlCol="0" anchor="b">
            <a:normAutofit fontScale="92500" lnSpcReduction="10000"/>
          </a:bodyPr>
          <a:lstStyle/>
          <a:p>
            <a:pPr algn="ctr"/>
            <a:r>
              <a:rPr lang="it-IT" sz="3200" b="0" dirty="0">
                <a:solidFill>
                  <a:srgbClr val="FF0000"/>
                </a:solidFill>
              </a:rPr>
              <a:t>Negative words</a:t>
            </a:r>
            <a:endParaRPr lang="en-GB" sz="3200" b="0" dirty="0">
              <a:solidFill>
                <a:srgbClr val="FF0000"/>
              </a:solidFill>
            </a:endParaRPr>
          </a:p>
        </p:txBody>
      </p:sp>
      <p:pic>
        <p:nvPicPr>
          <p:cNvPr id="8" name="Segnaposto contenuto 7">
            <a:extLst>
              <a:ext uri="{FF2B5EF4-FFF2-40B4-BE49-F238E27FC236}">
                <a16:creationId xmlns:a16="http://schemas.microsoft.com/office/drawing/2014/main" id="{2976904D-78C2-3440-06DB-712D3BFA9555}"/>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060847" y="2443076"/>
            <a:ext cx="4433310" cy="2299224"/>
          </a:xfr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331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nco puntato">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3DC0D574C2C4BAADE7BDE2CC7A3EA" ma:contentTypeVersion="15" ma:contentTypeDescription="Create a new document." ma:contentTypeScope="" ma:versionID="6b638efe44edcf0a5a126cd5379eee9c">
  <xsd:schema xmlns:xsd="http://www.w3.org/2001/XMLSchema" xmlns:xs="http://www.w3.org/2001/XMLSchema" xmlns:p="http://schemas.microsoft.com/office/2006/metadata/properties" xmlns:ns3="c6bb7392-db91-43db-9b6a-d40b95d0671e" xmlns:ns4="c78848ff-9278-4b5b-81db-3b67e3af0c37" targetNamespace="http://schemas.microsoft.com/office/2006/metadata/properties" ma:root="true" ma:fieldsID="b2309f5116cf8d5bab44f87576b28789" ns3:_="" ns4:_="">
    <xsd:import namespace="c6bb7392-db91-43db-9b6a-d40b95d0671e"/>
    <xsd:import namespace="c78848ff-9278-4b5b-81db-3b67e3af0c3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b7392-db91-43db-9b6a-d40b95d0671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8848ff-9278-4b5b-81db-3b67e3af0c3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6bb7392-db91-43db-9b6a-d40b95d067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54BE70-97EF-43E3-807B-70C460B874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b7392-db91-43db-9b6a-d40b95d0671e"/>
    <ds:schemaRef ds:uri="c78848ff-9278-4b5b-81db-3b67e3af0c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F378BC-F4D0-4510-B4EC-07B6EFE18CF8}">
  <ds:schemaRefs>
    <ds:schemaRef ds:uri="http://purl.org/dc/term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c78848ff-9278-4b5b-81db-3b67e3af0c37"/>
    <ds:schemaRef ds:uri="c6bb7392-db91-43db-9b6a-d40b95d0671e"/>
  </ds:schemaRefs>
</ds:datastoreItem>
</file>

<file path=customXml/itemProps3.xml><?xml version="1.0" encoding="utf-8"?>
<ds:datastoreItem xmlns:ds="http://schemas.openxmlformats.org/officeDocument/2006/customXml" ds:itemID="{BD9C238D-4D5C-4783-820B-4854DCE45D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11744</TotalTime>
  <Words>1433</Words>
  <Application>Microsoft Office PowerPoint</Application>
  <PresentationFormat>Widescreen</PresentationFormat>
  <Paragraphs>189</Paragraphs>
  <Slides>24</Slides>
  <Notes>19</Notes>
  <HiddenSlides>0</HiddenSlides>
  <MMClips>0</MMClips>
  <ScaleCrop>false</ScaleCrop>
  <HeadingPairs>
    <vt:vector size="8" baseType="variant">
      <vt:variant>
        <vt:lpstr>Caratteri utilizzati</vt:lpstr>
      </vt:variant>
      <vt:variant>
        <vt:i4>13</vt:i4>
      </vt:variant>
      <vt:variant>
        <vt:lpstr>Tema</vt:lpstr>
      </vt:variant>
      <vt:variant>
        <vt:i4>1</vt:i4>
      </vt:variant>
      <vt:variant>
        <vt:lpstr>Server OLE incorporati</vt:lpstr>
      </vt:variant>
      <vt:variant>
        <vt:i4>1</vt:i4>
      </vt:variant>
      <vt:variant>
        <vt:lpstr>Titoli diapositive</vt:lpstr>
      </vt:variant>
      <vt:variant>
        <vt:i4>24</vt:i4>
      </vt:variant>
    </vt:vector>
  </HeadingPairs>
  <TitlesOfParts>
    <vt:vector size="39" baseType="lpstr">
      <vt:lpstr>Microsoft JhengHei UI</vt:lpstr>
      <vt:lpstr>Arial</vt:lpstr>
      <vt:lpstr>Arial Narrow</vt:lpstr>
      <vt:lpstr>Calibri</vt:lpstr>
      <vt:lpstr>Cambria Math</vt:lpstr>
      <vt:lpstr>Century Schoolbook</vt:lpstr>
      <vt:lpstr>Courier New</vt:lpstr>
      <vt:lpstr>DejaVu Sans</vt:lpstr>
      <vt:lpstr>Gill Sans MT</vt:lpstr>
      <vt:lpstr>Times New Roman</vt:lpstr>
      <vt:lpstr>Verdana Pro Cond Light</vt:lpstr>
      <vt:lpstr>Wingdings</vt:lpstr>
      <vt:lpstr>Wingdings 2</vt:lpstr>
      <vt:lpstr>elenco puntato</vt:lpstr>
      <vt:lpstr>Equation</vt:lpstr>
      <vt:lpstr> Artificial Intelligence as a driver for Innovation in Official Statistics Francesco Pugliese, Central Directorate for Methodology and Design of Statistical Processes, Istat  ARTIFICIAL INTELLIGENCE AND OFFICIAL STATISTICS: THE NEW FRONTIER OF INNOVATION Caserta | 12 November 2025 | University of Campania “Luigi Vanvitelli” | Department of Mathematics and Physics | Abramo Lincoln Street, 5 QUINDICESIMA GIORNATA ITALIANA DELLA STATISTICA    </vt:lpstr>
      <vt:lpstr>AI for Sentiment Analysis</vt:lpstr>
      <vt:lpstr>Materials and Methods: BiLSTM</vt:lpstr>
      <vt:lpstr>Materials and Methods: FastText</vt:lpstr>
      <vt:lpstr>Why a new Index?</vt:lpstr>
      <vt:lpstr>Presentazione standard di PowerPoint</vt:lpstr>
      <vt:lpstr>The proposed Index (DL-SMEI)</vt:lpstr>
      <vt:lpstr>Presentazione standard di PowerPoint</vt:lpstr>
      <vt:lpstr>Focus on second period (8th March – 21st April) </vt:lpstr>
      <vt:lpstr>Maximum and Minimum points</vt:lpstr>
      <vt:lpstr>Second Maximum on the 6th March</vt:lpstr>
      <vt:lpstr>Limitations</vt:lpstr>
      <vt:lpstr>AI for Land Cover</vt:lpstr>
      <vt:lpstr>AI for Land Cover</vt:lpstr>
      <vt:lpstr>AI for Land Cover</vt:lpstr>
      <vt:lpstr>AI for Land Cover</vt:lpstr>
      <vt:lpstr>AI for Land Cover</vt:lpstr>
      <vt:lpstr>AI for the generation of Synthetic Data</vt:lpstr>
      <vt:lpstr>AI for the generation of Synthetic Data</vt:lpstr>
      <vt:lpstr>AI for the generation of Synthetic Data</vt:lpstr>
      <vt:lpstr>AI for the generation of Synthetic Data</vt:lpstr>
      <vt:lpstr>Conclusions and Next Steps</vt:lpstr>
      <vt:lpstr>References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PresentazioneStandard</dc:title>
  <dc:creator>Bruna Tabanella</dc:creator>
  <cp:lastModifiedBy>Francesco</cp:lastModifiedBy>
  <cp:revision>875</cp:revision>
  <dcterms:created xsi:type="dcterms:W3CDTF">2020-06-26T06:32:12Z</dcterms:created>
  <dcterms:modified xsi:type="dcterms:W3CDTF">2025-11-10T19:30:22Z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0x0101000363DC0D574C2C4BAADE7BDE2CC7A3EA</vt:lpwstr>
  </property>
  <property fmtid="{D5CDD505-2E9C-101B-9397-08002B2CF9AE}" pid="3" name="_dlc_DocIdItemGuid">
    <vt:lpwstr>11205160-d5cd-44f2-bf0d-d055913f1cd1</vt:lpwstr>
  </property>
</Properties>
</file>